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swald" charset="0"/>
      <p:regular r:id="rId11"/>
      <p:bold r:id="rId12"/>
    </p:embeddedFont>
    <p:embeddedFont>
      <p:font typeface="Bree Serif" charset="0"/>
      <p:regular r:id="rId13"/>
    </p:embeddedFont>
    <p:embeddedFont>
      <p:font typeface="Verdana" pitchFamily="34" charset="0"/>
      <p:regular r:id="rId14"/>
      <p:bold r:id="rId15"/>
      <p:italic r:id="rId16"/>
      <p:boldItalic r:id="rId17"/>
    </p:embeddedFont>
    <p:embeddedFont>
      <p:font typeface="Source Code Pro"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156" y="-18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42014987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2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400"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400" cy="1260600"/>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400"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600"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8000"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100" cy="4085700"/>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solidFill>
                  <a:schemeClr val="lt1"/>
                </a:solidFill>
              </a:rPr>
              <a:pPr lvl="0">
                <a:spcBef>
                  <a:spcPts val="0"/>
                </a:spcBef>
                <a:buNone/>
              </a:pPr>
              <a:t>‹N›</a:t>
            </a:fld>
            <a:endParaRPr lang="it">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200"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200"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pPr lvl="0">
                <a:spcBef>
                  <a:spcPts val="0"/>
                </a:spcBef>
                <a:buNone/>
              </a:pPr>
              <a:t>‹N›</a:t>
            </a:fld>
            <a:endParaRPr lang="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600" cy="733500"/>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600"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it" sz="1000">
                <a:solidFill>
                  <a:schemeClr val="dk2"/>
                </a:solidFill>
                <a:latin typeface="Source Code Pro"/>
                <a:ea typeface="Source Code Pro"/>
                <a:cs typeface="Source Code Pro"/>
                <a:sym typeface="Source Code Pro"/>
              </a:rPr>
              <a:pPr lvl="0" algn="r">
                <a:spcBef>
                  <a:spcPts val="0"/>
                </a:spcBef>
                <a:buNone/>
              </a:pPr>
              <a:t>‹N›</a:t>
            </a:fld>
            <a:endParaRPr lang="it"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wikipedia.org/wiki/Kempten_(Allg%C3%A4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2917775" y="0"/>
            <a:ext cx="3442800" cy="1537199"/>
          </a:xfrm>
          <a:prstGeom prst="rect">
            <a:avLst/>
          </a:prstGeom>
        </p:spPr>
        <p:txBody>
          <a:bodyPr lIns="91425" tIns="91425" rIns="91425" bIns="91425" anchor="b" anchorCtr="0">
            <a:noAutofit/>
          </a:bodyPr>
          <a:lstStyle/>
          <a:p>
            <a:pPr lvl="0" algn="l">
              <a:spcBef>
                <a:spcPts val="0"/>
              </a:spcBef>
              <a:buNone/>
            </a:pPr>
            <a:r>
              <a:rPr lang="it"/>
              <a:t>Kempten</a:t>
            </a:r>
          </a:p>
        </p:txBody>
      </p:sp>
      <p:sp>
        <p:nvSpPr>
          <p:cNvPr id="63" name="Shape 63"/>
          <p:cNvSpPr txBox="1">
            <a:spLocks noGrp="1"/>
          </p:cNvSpPr>
          <p:nvPr>
            <p:ph type="subTitle" idx="1"/>
          </p:nvPr>
        </p:nvSpPr>
        <p:spPr>
          <a:xfrm>
            <a:off x="504550" y="2577100"/>
            <a:ext cx="8183700" cy="2336100"/>
          </a:xfrm>
          <a:prstGeom prst="rect">
            <a:avLst/>
          </a:prstGeom>
        </p:spPr>
        <p:txBody>
          <a:bodyPr lIns="91425" tIns="91425" rIns="91425" bIns="91425" anchor="ctr" anchorCtr="0">
            <a:noAutofit/>
          </a:bodyPr>
          <a:lstStyle/>
          <a:p>
            <a:pPr lvl="0" algn="l" rtl="0">
              <a:lnSpc>
                <a:spcPct val="152727"/>
              </a:lnSpc>
              <a:spcBef>
                <a:spcPts val="600"/>
              </a:spcBef>
              <a:spcAft>
                <a:spcPts val="600"/>
              </a:spcAft>
              <a:buClr>
                <a:srgbClr val="000000"/>
              </a:buClr>
              <a:buSzPct val="100000"/>
              <a:buFont typeface="Arial"/>
              <a:buNone/>
            </a:pPr>
            <a:r>
              <a:rPr lang="it" sz="1100" b="1" dirty="0">
                <a:solidFill>
                  <a:schemeClr val="bg2"/>
                </a:solidFill>
                <a:highlight>
                  <a:srgbClr val="FFFFFF"/>
                </a:highlight>
                <a:latin typeface="Bree Serif"/>
                <a:ea typeface="Bree Serif"/>
                <a:cs typeface="Bree Serif"/>
                <a:sym typeface="Bree Serif"/>
              </a:rPr>
              <a:t>Kempten (Allgäu)</a:t>
            </a:r>
            <a:r>
              <a:rPr lang="it" sz="1100" dirty="0">
                <a:solidFill>
                  <a:schemeClr val="bg2"/>
                </a:solidFill>
                <a:highlight>
                  <a:srgbClr val="FFFFFF"/>
                </a:highlight>
                <a:latin typeface="Bree Serif"/>
                <a:ea typeface="Bree Serif"/>
                <a:cs typeface="Bree Serif"/>
                <a:sym typeface="Bree Serif"/>
              </a:rPr>
              <a:t> ist eine kreisfreie Stadt mit über 67.000 Einwohnern</a:t>
            </a:r>
            <a:r>
              <a:rPr lang="it" sz="1100" baseline="30000" dirty="0">
                <a:solidFill>
                  <a:schemeClr val="bg2"/>
                </a:solidFill>
                <a:highlight>
                  <a:srgbClr val="FFFFFF"/>
                </a:highlight>
                <a:latin typeface="Bree Serif"/>
                <a:ea typeface="Bree Serif"/>
                <a:cs typeface="Bree Serif"/>
                <a:sym typeface="Bree Serif"/>
                <a:hlinkClick r:id="rId3"/>
              </a:rPr>
              <a:t>[2]</a:t>
            </a:r>
            <a:r>
              <a:rPr lang="it" sz="1100" dirty="0">
                <a:solidFill>
                  <a:schemeClr val="bg2"/>
                </a:solidFill>
                <a:highlight>
                  <a:srgbClr val="FFFFFF"/>
                </a:highlight>
                <a:latin typeface="Bree Serif"/>
                <a:ea typeface="Bree Serif"/>
                <a:cs typeface="Bree Serif"/>
                <a:sym typeface="Bree Serif"/>
              </a:rPr>
              <a:t> im Allgäu im bayerischen Regierungsbezirk Schwaben. Sie ist das Ober-, Schul-, Verwaltungs- und Handelszentrum der umliegenden Wirtschafts-, Urlaubs- undPlanungsregion Allgäu mit rund 470.000 Einwohnern. Kempten ist nach Augsburg die zweitgrößte Stadt des Regierungsbezirks und gilt als eine der ältesten Städte Deutschlands, da sie bereits in der Antike in einem schriftlichen Dokument genannt </a:t>
            </a:r>
            <a:r>
              <a:rPr lang="it" sz="1100" dirty="0" smtClean="0">
                <a:solidFill>
                  <a:schemeClr val="bg2"/>
                </a:solidFill>
                <a:highlight>
                  <a:srgbClr val="FFFFFF"/>
                </a:highlight>
                <a:latin typeface="Bree Serif"/>
                <a:ea typeface="Bree Serif"/>
                <a:cs typeface="Bree Serif"/>
                <a:sym typeface="Bree Serif"/>
              </a:rPr>
              <a:t>wurde.Das </a:t>
            </a:r>
            <a:r>
              <a:rPr lang="it" sz="1100" dirty="0">
                <a:solidFill>
                  <a:schemeClr val="bg2"/>
                </a:solidFill>
                <a:highlight>
                  <a:srgbClr val="FFFFFF"/>
                </a:highlight>
                <a:latin typeface="Bree Serif"/>
                <a:ea typeface="Bree Serif"/>
                <a:cs typeface="Bree Serif"/>
                <a:sym typeface="Bree Serif"/>
              </a:rPr>
              <a:t>Stadtbild ist durch das jahrhundertelange Nebeneinander von Reichsstadt und Fürstabtei Kempten geprägt. Die noch heute erkennbare gegensätzliche Grund- und Aufrissstruktur beider Stadtkerne macht Kempten zur Doppelstadt. Seit 1977 befindet sich hier die Hochschule Kempten, in der fast 6000 Studierende eingeschrieben sind. Sie ist damit eine der größten Fachhochschulen in </a:t>
            </a:r>
            <a:r>
              <a:rPr lang="it" sz="1100" dirty="0" smtClean="0">
                <a:solidFill>
                  <a:schemeClr val="bg2"/>
                </a:solidFill>
                <a:highlight>
                  <a:srgbClr val="FFFFFF"/>
                </a:highlight>
                <a:latin typeface="Bree Serif"/>
                <a:ea typeface="Bree Serif"/>
                <a:cs typeface="Bree Serif"/>
                <a:sym typeface="Bree Serif"/>
              </a:rPr>
              <a:t>Bayern.Die </a:t>
            </a:r>
            <a:r>
              <a:rPr lang="it" sz="1100" dirty="0">
                <a:solidFill>
                  <a:schemeClr val="bg2"/>
                </a:solidFill>
                <a:highlight>
                  <a:srgbClr val="FFFFFF"/>
                </a:highlight>
                <a:latin typeface="Bree Serif"/>
                <a:ea typeface="Bree Serif"/>
                <a:cs typeface="Bree Serif"/>
                <a:sym typeface="Bree Serif"/>
              </a:rPr>
              <a:t>Mittelstadt liegt im Grenzgebiet zu den österreichischen Bundesländern Tirol und Vorarlberg und ist Mitglied der Euregio via salina sowie der Euregio Bodensee. Aufgrund ihrer zentralen Lage und ihrer Größe wird sie gelegentlich als </a:t>
            </a:r>
            <a:r>
              <a:rPr lang="it" sz="1100" i="1" dirty="0">
                <a:solidFill>
                  <a:schemeClr val="bg2"/>
                </a:solidFill>
                <a:highlight>
                  <a:srgbClr val="FFFFFF"/>
                </a:highlight>
                <a:latin typeface="Bree Serif"/>
                <a:ea typeface="Bree Serif"/>
                <a:cs typeface="Bree Serif"/>
                <a:sym typeface="Bree Serif"/>
              </a:rPr>
              <a:t>Hauptstadt des </a:t>
            </a:r>
            <a:r>
              <a:rPr lang="it" sz="1100" i="1">
                <a:solidFill>
                  <a:schemeClr val="bg2"/>
                </a:solidFill>
                <a:highlight>
                  <a:srgbClr val="FFFFFF"/>
                </a:highlight>
                <a:latin typeface="Bree Serif"/>
                <a:ea typeface="Bree Serif"/>
                <a:cs typeface="Bree Serif"/>
                <a:sym typeface="Bree Serif"/>
              </a:rPr>
              <a:t>Allgäus</a:t>
            </a:r>
            <a:r>
              <a:rPr lang="it" sz="1100">
                <a:solidFill>
                  <a:schemeClr val="bg2"/>
                </a:solidFill>
                <a:highlight>
                  <a:srgbClr val="FFFFFF"/>
                </a:highlight>
                <a:latin typeface="Bree Serif"/>
                <a:ea typeface="Bree Serif"/>
                <a:cs typeface="Bree Serif"/>
                <a:sym typeface="Bree Serif"/>
              </a:rPr>
              <a:t> </a:t>
            </a:r>
            <a:r>
              <a:rPr lang="it" sz="1100" smtClean="0">
                <a:solidFill>
                  <a:schemeClr val="bg2"/>
                </a:solidFill>
                <a:highlight>
                  <a:srgbClr val="FFFFFF"/>
                </a:highlight>
                <a:latin typeface="Bree Serif"/>
                <a:ea typeface="Bree Serif"/>
                <a:cs typeface="Bree Serif"/>
                <a:sym typeface="Bree Serif"/>
              </a:rPr>
              <a:t> bezeichnet</a:t>
            </a:r>
            <a:endParaRPr lang="it" sz="1100" dirty="0">
              <a:solidFill>
                <a:schemeClr val="bg2"/>
              </a:solidFill>
              <a:highlight>
                <a:srgbClr val="FFFFFF"/>
              </a:highlight>
              <a:latin typeface="Bree Serif"/>
              <a:ea typeface="Bree Serif"/>
              <a:cs typeface="Bree Serif"/>
              <a:sym typeface="Bree Serif"/>
            </a:endParaRPr>
          </a:p>
          <a:p>
            <a:pPr lvl="0" algn="l">
              <a:lnSpc>
                <a:spcPct val="153473"/>
              </a:lnSpc>
              <a:spcBef>
                <a:spcPts val="0"/>
              </a:spcBef>
              <a:buClr>
                <a:schemeClr val="dk1"/>
              </a:buClr>
              <a:buSzPct val="78571"/>
              <a:buFont typeface="Arial"/>
              <a:buNone/>
            </a:pPr>
            <a:endParaRPr sz="1400" dirty="0">
              <a:highlight>
                <a:srgbClr val="FFFFFF"/>
              </a:highlight>
              <a:latin typeface="Verdana"/>
              <a:ea typeface="Verdana"/>
              <a:cs typeface="Verdana"/>
              <a:sym typeface="Verdana"/>
            </a:endParaRPr>
          </a:p>
          <a:p>
            <a:pPr lvl="0">
              <a:spcBef>
                <a:spcPts val="0"/>
              </a:spcBef>
              <a:buNone/>
            </a:pPr>
            <a:endParaRP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r>
              <a:rPr lang="it"/>
              <a:t>SCHAURAUM</a:t>
            </a:r>
          </a:p>
          <a:p>
            <a:pPr lvl="0">
              <a:spcBef>
                <a:spcPts val="0"/>
              </a:spcBef>
              <a:buNone/>
            </a:pPr>
            <a:r>
              <a:rPr lang="it"/>
              <a:t>ERASMUS-KAPELLE</a:t>
            </a:r>
          </a:p>
        </p:txBody>
      </p:sp>
      <p:sp>
        <p:nvSpPr>
          <p:cNvPr id="69" name="Shape 69"/>
          <p:cNvSpPr txBox="1">
            <a:spLocks noGrp="1"/>
          </p:cNvSpPr>
          <p:nvPr>
            <p:ph type="subTitle" idx="1"/>
          </p:nvPr>
        </p:nvSpPr>
        <p:spPr>
          <a:xfrm>
            <a:off x="430800" y="3531375"/>
            <a:ext cx="8282400" cy="1128607"/>
          </a:xfrm>
          <a:prstGeom prst="rect">
            <a:avLst/>
          </a:prstGeom>
        </p:spPr>
        <p:txBody>
          <a:bodyPr lIns="91425" tIns="91425" rIns="91425" bIns="91425" anchor="ctr" anchorCtr="0">
            <a:noAutofit/>
          </a:bodyPr>
          <a:lstStyle/>
          <a:p>
            <a:pPr lvl="0" algn="l">
              <a:lnSpc>
                <a:spcPct val="115000"/>
              </a:lnSpc>
              <a:spcBef>
                <a:spcPts val="400"/>
              </a:spcBef>
              <a:buNone/>
            </a:pPr>
            <a:r>
              <a:rPr lang="it" sz="1200" dirty="0">
                <a:solidFill>
                  <a:schemeClr val="bg2"/>
                </a:solidFill>
                <a:latin typeface="Bree Serif"/>
                <a:ea typeface="Bree Serif"/>
                <a:cs typeface="Bree Serif"/>
                <a:sym typeface="Bree Serif"/>
              </a:rPr>
              <a:t>•23 Stufen führen hinab in Kemptens Geschichte. Ein besonderes Erlebnis erwartet die Besucherinnen und Besucher des im September 2010 neu eröffneten Schauraums unter dem St.-Mang-Platz:</a:t>
            </a:r>
          </a:p>
          <a:p>
            <a:pPr marL="0" marR="0" lvl="0" indent="0" algn="l" rtl="0">
              <a:lnSpc>
                <a:spcPct val="100000"/>
              </a:lnSpc>
              <a:spcBef>
                <a:spcPts val="0"/>
              </a:spcBef>
              <a:spcAft>
                <a:spcPts val="0"/>
              </a:spcAft>
              <a:buNone/>
            </a:pPr>
            <a:r>
              <a:rPr lang="it" sz="1200" dirty="0">
                <a:solidFill>
                  <a:schemeClr val="bg2"/>
                </a:solidFill>
                <a:latin typeface="Bree Serif"/>
                <a:ea typeface="Bree Serif"/>
                <a:cs typeface="Bree Serif"/>
                <a:sym typeface="Bree Serif"/>
              </a:rPr>
              <a:t>•Im Zuge der Neugestaltung des St.-Mang-Platzes in Kempten wurden weite Teile des mittelalterlichen bis 1535 genutzten Friedhofs der Reichstadt Kempten wiederentdeckt und archäologisch untersucht. Dabei ist auch das überraschend gut erhaltene Untergeschoss der Doppelkapelle für St. Michael und St. Erasmus sehenswert.</a:t>
            </a:r>
          </a:p>
          <a:p>
            <a:pPr lvl="0">
              <a:spcBef>
                <a:spcPts val="0"/>
              </a:spcBef>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r>
              <a:rPr lang="it"/>
              <a:t>Rathausplatz</a:t>
            </a:r>
          </a:p>
        </p:txBody>
      </p:sp>
      <p:sp>
        <p:nvSpPr>
          <p:cNvPr id="75" name="Shape 75"/>
          <p:cNvSpPr txBox="1">
            <a:spLocks noGrp="1"/>
          </p:cNvSpPr>
          <p:nvPr>
            <p:ph type="subTitle" idx="1"/>
          </p:nvPr>
        </p:nvSpPr>
        <p:spPr>
          <a:xfrm>
            <a:off x="430800" y="3398250"/>
            <a:ext cx="8282400" cy="1260600"/>
          </a:xfrm>
          <a:prstGeom prst="rect">
            <a:avLst/>
          </a:prstGeom>
        </p:spPr>
        <p:txBody>
          <a:bodyPr lIns="91425" tIns="91425" rIns="91425" bIns="91425" anchor="ctr" anchorCtr="0">
            <a:noAutofit/>
          </a:bodyPr>
          <a:lstStyle/>
          <a:p>
            <a:pPr lvl="0">
              <a:spcBef>
                <a:spcPts val="0"/>
              </a:spcBef>
              <a:buNone/>
            </a:pPr>
            <a:r>
              <a:rPr lang="it" sz="1200">
                <a:latin typeface="Bree Serif"/>
                <a:ea typeface="Bree Serif"/>
                <a:cs typeface="Bree Serif"/>
                <a:sym typeface="Bree Serif"/>
              </a:rPr>
              <a:t>Stattliche Patrizierbauten auf sptämittelalterliche Grund-lage -im 17.-20. Jh.erneuert-saumen die ehemälige Markstraße der Reichsstadt. Das Rathaus, ein Fachwerkbau als Kornschranne und Ratssaal aus dem Jahre 1368 wurde 1474 als Steinbau erneuert. Der letzte Umbau fand 1987 statt.</a:t>
            </a:r>
          </a:p>
          <a:p>
            <a:pPr lvl="0">
              <a:spcBef>
                <a:spcPts val="0"/>
              </a:spcBef>
              <a:buNone/>
            </a:pPr>
            <a:r>
              <a:rPr lang="it" sz="1200">
                <a:latin typeface="Bree Serif"/>
                <a:ea typeface="Bree Serif"/>
                <a:cs typeface="Bree Serif"/>
                <a:sym typeface="Bree Serif"/>
              </a:rPr>
              <a:t>Der historische Rathaus-brunnen ist die Nachbildung einer Brunnensäule aus dem Jahr 1601.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r>
              <a:rPr lang="it"/>
              <a:t>St. Mang-Kirche</a:t>
            </a:r>
          </a:p>
        </p:txBody>
      </p:sp>
      <p:sp>
        <p:nvSpPr>
          <p:cNvPr id="81" name="Shape 81"/>
          <p:cNvSpPr txBox="1">
            <a:spLocks noGrp="1"/>
          </p:cNvSpPr>
          <p:nvPr>
            <p:ph type="subTitle" idx="1"/>
          </p:nvPr>
        </p:nvSpPr>
        <p:spPr>
          <a:xfrm>
            <a:off x="411175" y="3398250"/>
            <a:ext cx="8282400" cy="1260600"/>
          </a:xfrm>
          <a:prstGeom prst="rect">
            <a:avLst/>
          </a:prstGeom>
        </p:spPr>
        <p:txBody>
          <a:bodyPr lIns="91425" tIns="91425" rIns="91425" bIns="91425" anchor="ctr" anchorCtr="0">
            <a:noAutofit/>
          </a:bodyPr>
          <a:lstStyle/>
          <a:p>
            <a:pPr lvl="0">
              <a:spcBef>
                <a:spcPts val="0"/>
              </a:spcBef>
              <a:buNone/>
            </a:pPr>
            <a:r>
              <a:rPr lang="it" sz="1200" dirty="0">
                <a:solidFill>
                  <a:schemeClr val="bg2"/>
                </a:solidFill>
                <a:latin typeface="Bree Serif"/>
                <a:ea typeface="Bree Serif"/>
                <a:cs typeface="Bree Serif"/>
                <a:sym typeface="Bree Serif"/>
              </a:rPr>
              <a:t>Die </a:t>
            </a:r>
            <a:r>
              <a:rPr lang="it" sz="1200" dirty="0" smtClean="0">
                <a:solidFill>
                  <a:schemeClr val="bg2"/>
                </a:solidFill>
                <a:latin typeface="Bree Serif"/>
                <a:ea typeface="Bree Serif"/>
                <a:cs typeface="Bree Serif"/>
                <a:sym typeface="Bree Serif"/>
              </a:rPr>
              <a:t>gotische </a:t>
            </a:r>
            <a:r>
              <a:rPr lang="it" sz="1200" dirty="0">
                <a:solidFill>
                  <a:schemeClr val="bg2"/>
                </a:solidFill>
                <a:latin typeface="Bree Serif"/>
                <a:ea typeface="Bree Serif"/>
                <a:cs typeface="Bree Serif"/>
                <a:sym typeface="Bree Serif"/>
              </a:rPr>
              <a:t>St.Mang-Kirche wurde 1426/28 </a:t>
            </a:r>
            <a:r>
              <a:rPr lang="it-IT" sz="1200" dirty="0" smtClean="0">
                <a:solidFill>
                  <a:schemeClr val="bg2"/>
                </a:solidFill>
                <a:latin typeface="Bree Serif"/>
                <a:ea typeface="Bree Serif"/>
                <a:cs typeface="Bree Serif"/>
                <a:sym typeface="Bree Serif"/>
              </a:rPr>
              <a:t>ü</a:t>
            </a:r>
            <a:r>
              <a:rPr lang="it" sz="1200" dirty="0" smtClean="0">
                <a:solidFill>
                  <a:schemeClr val="bg2"/>
                </a:solidFill>
                <a:latin typeface="Bree Serif"/>
                <a:ea typeface="Bree Serif"/>
                <a:cs typeface="Bree Serif"/>
                <a:sym typeface="Bree Serif"/>
              </a:rPr>
              <a:t>ber </a:t>
            </a:r>
            <a:r>
              <a:rPr lang="it" sz="1200" dirty="0">
                <a:solidFill>
                  <a:schemeClr val="bg2"/>
                </a:solidFill>
                <a:latin typeface="Bree Serif"/>
                <a:ea typeface="Bree Serif"/>
                <a:cs typeface="Bree Serif"/>
                <a:sym typeface="Bree Serif"/>
              </a:rPr>
              <a:t>einem </a:t>
            </a:r>
            <a:r>
              <a:rPr lang="it" sz="1200" dirty="0" smtClean="0">
                <a:solidFill>
                  <a:schemeClr val="bg2"/>
                </a:solidFill>
                <a:latin typeface="Bree Serif"/>
                <a:ea typeface="Bree Serif"/>
                <a:cs typeface="Bree Serif"/>
                <a:sym typeface="Bree Serif"/>
              </a:rPr>
              <a:t>romanischen Bau </a:t>
            </a:r>
            <a:r>
              <a:rPr lang="it" sz="1200" dirty="0">
                <a:solidFill>
                  <a:schemeClr val="bg2"/>
                </a:solidFill>
                <a:latin typeface="Bree Serif"/>
                <a:ea typeface="Bree Serif"/>
                <a:cs typeface="Bree Serif"/>
                <a:sym typeface="Bree Serif"/>
              </a:rPr>
              <a:t>errichtet. </a:t>
            </a:r>
          </a:p>
          <a:p>
            <a:pPr lvl="0">
              <a:spcBef>
                <a:spcPts val="0"/>
              </a:spcBef>
              <a:buNone/>
            </a:pPr>
            <a:r>
              <a:rPr lang="it" sz="1200" dirty="0">
                <a:solidFill>
                  <a:schemeClr val="bg2"/>
                </a:solidFill>
                <a:latin typeface="Bree Serif"/>
                <a:ea typeface="Bree Serif"/>
                <a:cs typeface="Bree Serif"/>
                <a:sym typeface="Bree Serif"/>
              </a:rPr>
              <a:t>Der 66 m hohe Kirchturm stammt bis zur </a:t>
            </a:r>
            <a:r>
              <a:rPr lang="it" sz="1200" dirty="0" smtClean="0">
                <a:solidFill>
                  <a:schemeClr val="bg2"/>
                </a:solidFill>
                <a:latin typeface="Bree Serif"/>
                <a:ea typeface="Bree Serif"/>
                <a:cs typeface="Bree Serif"/>
                <a:sym typeface="Bree Serif"/>
              </a:rPr>
              <a:t>H</a:t>
            </a:r>
            <a:r>
              <a:rPr lang="it-IT" sz="1200" dirty="0" smtClean="0">
                <a:solidFill>
                  <a:schemeClr val="bg2"/>
                </a:solidFill>
                <a:latin typeface="Bree Serif"/>
                <a:ea typeface="Bree Serif"/>
                <a:cs typeface="Bree Serif"/>
                <a:sym typeface="Bree Serif"/>
              </a:rPr>
              <a:t>ö</a:t>
            </a:r>
            <a:r>
              <a:rPr lang="it" sz="1200" dirty="0" smtClean="0">
                <a:solidFill>
                  <a:schemeClr val="bg2"/>
                </a:solidFill>
                <a:latin typeface="Bree Serif"/>
                <a:ea typeface="Bree Serif"/>
                <a:cs typeface="Bree Serif"/>
                <a:sym typeface="Bree Serif"/>
              </a:rPr>
              <a:t>he </a:t>
            </a:r>
            <a:r>
              <a:rPr lang="it" sz="1200" dirty="0">
                <a:solidFill>
                  <a:schemeClr val="bg2"/>
                </a:solidFill>
                <a:latin typeface="Bree Serif"/>
                <a:ea typeface="Bree Serif"/>
                <a:cs typeface="Bree Serif"/>
                <a:sym typeface="Bree Serif"/>
              </a:rPr>
              <a:t>der </a:t>
            </a:r>
            <a:r>
              <a:rPr lang="it" sz="1200" dirty="0" smtClean="0">
                <a:solidFill>
                  <a:schemeClr val="bg2"/>
                </a:solidFill>
                <a:latin typeface="Bree Serif"/>
                <a:ea typeface="Bree Serif"/>
                <a:cs typeface="Bree Serif"/>
                <a:sym typeface="Bree Serif"/>
              </a:rPr>
              <a:t>Turmuhr </a:t>
            </a:r>
            <a:r>
              <a:rPr lang="it" sz="1200" dirty="0">
                <a:solidFill>
                  <a:schemeClr val="bg2"/>
                </a:solidFill>
                <a:latin typeface="Bree Serif"/>
                <a:ea typeface="Bree Serif"/>
                <a:cs typeface="Bree Serif"/>
                <a:sym typeface="Bree Serif"/>
              </a:rPr>
              <a:t>aus </a:t>
            </a:r>
            <a:r>
              <a:rPr lang="it" sz="1200" dirty="0" smtClean="0">
                <a:solidFill>
                  <a:schemeClr val="bg2"/>
                </a:solidFill>
                <a:latin typeface="Bree Serif"/>
                <a:ea typeface="Bree Serif"/>
                <a:cs typeface="Bree Serif"/>
                <a:sym typeface="Bree Serif"/>
              </a:rPr>
              <a:t>romanischer </a:t>
            </a:r>
            <a:r>
              <a:rPr lang="it" sz="1200" dirty="0">
                <a:solidFill>
                  <a:schemeClr val="bg2"/>
                </a:solidFill>
                <a:latin typeface="Bree Serif"/>
                <a:ea typeface="Bree Serif"/>
                <a:cs typeface="Bree Serif"/>
                <a:sym typeface="Bree Serif"/>
              </a:rPr>
              <a:t>Zeit.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270125" y="667800"/>
            <a:ext cx="8282400" cy="2109000"/>
          </a:xfrm>
          <a:prstGeom prst="rect">
            <a:avLst/>
          </a:prstGeom>
        </p:spPr>
        <p:txBody>
          <a:bodyPr lIns="91425" tIns="91425" rIns="91425" bIns="91425" anchor="b" anchorCtr="0">
            <a:noAutofit/>
          </a:bodyPr>
          <a:lstStyle/>
          <a:p>
            <a:pPr lvl="0" algn="l">
              <a:spcBef>
                <a:spcPts val="0"/>
              </a:spcBef>
              <a:buNone/>
            </a:pPr>
            <a:endParaRPr/>
          </a:p>
        </p:txBody>
      </p:sp>
      <p:sp>
        <p:nvSpPr>
          <p:cNvPr id="87" name="Shape 87"/>
          <p:cNvSpPr txBox="1">
            <a:spLocks noGrp="1"/>
          </p:cNvSpPr>
          <p:nvPr>
            <p:ph type="subTitle" idx="1"/>
          </p:nvPr>
        </p:nvSpPr>
        <p:spPr>
          <a:xfrm>
            <a:off x="411175" y="3398250"/>
            <a:ext cx="8282400" cy="1260600"/>
          </a:xfrm>
          <a:prstGeom prst="rect">
            <a:avLst/>
          </a:prstGeom>
        </p:spPr>
        <p:txBody>
          <a:bodyPr lIns="91425" tIns="91425" rIns="91425" bIns="91425" anchor="ctr" anchorCtr="0">
            <a:noAutofit/>
          </a:bodyPr>
          <a:lstStyle/>
          <a:p>
            <a:pPr lvl="0">
              <a:spcBef>
                <a:spcPts val="0"/>
              </a:spcBef>
              <a:buNone/>
            </a:pPr>
            <a:r>
              <a:rPr lang="it" sz="1100"/>
              <a:t> </a:t>
            </a:r>
          </a:p>
        </p:txBody>
      </p:sp>
      <p:pic>
        <p:nvPicPr>
          <p:cNvPr id="88" name="Shape 88"/>
          <p:cNvPicPr preferRelativeResize="0"/>
          <p:nvPr/>
        </p:nvPicPr>
        <p:blipFill>
          <a:blip r:embed="rId3" cstate="email">
            <a:alphaModFix/>
          </a:blip>
          <a:stretch>
            <a:fillRect/>
          </a:stretch>
        </p:blipFill>
        <p:spPr>
          <a:xfrm>
            <a:off x="0" y="0"/>
            <a:ext cx="9144000" cy="514350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endParaRPr/>
          </a:p>
        </p:txBody>
      </p:sp>
      <p:sp>
        <p:nvSpPr>
          <p:cNvPr id="94" name="Shape 94"/>
          <p:cNvSpPr txBox="1">
            <a:spLocks noGrp="1"/>
          </p:cNvSpPr>
          <p:nvPr>
            <p:ph type="subTitle" idx="1"/>
          </p:nvPr>
        </p:nvSpPr>
        <p:spPr>
          <a:xfrm>
            <a:off x="411175" y="3398250"/>
            <a:ext cx="8282400" cy="1260600"/>
          </a:xfrm>
          <a:prstGeom prst="rect">
            <a:avLst/>
          </a:prstGeom>
        </p:spPr>
        <p:txBody>
          <a:bodyPr lIns="91425" tIns="91425" rIns="91425" bIns="91425" anchor="ctr" anchorCtr="0">
            <a:noAutofit/>
          </a:bodyPr>
          <a:lstStyle/>
          <a:p>
            <a:pPr lvl="0">
              <a:spcBef>
                <a:spcPts val="0"/>
              </a:spcBef>
              <a:buNone/>
            </a:pPr>
            <a:endParaRPr/>
          </a:p>
        </p:txBody>
      </p:sp>
      <p:pic>
        <p:nvPicPr>
          <p:cNvPr id="95" name="Shape 95"/>
          <p:cNvPicPr preferRelativeResize="0"/>
          <p:nvPr/>
        </p:nvPicPr>
        <p:blipFill>
          <a:blip r:embed="rId3" cstate="email">
            <a:alphaModFix/>
          </a:blip>
          <a:stretch>
            <a:fillRect/>
          </a:stretch>
        </p:blipFill>
        <p:spPr>
          <a:xfrm>
            <a:off x="0" y="0"/>
            <a:ext cx="9144000" cy="514350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endParaRPr/>
          </a:p>
        </p:txBody>
      </p:sp>
      <p:sp>
        <p:nvSpPr>
          <p:cNvPr id="101" name="Shape 101"/>
          <p:cNvSpPr txBox="1">
            <a:spLocks noGrp="1"/>
          </p:cNvSpPr>
          <p:nvPr>
            <p:ph type="subTitle" idx="1"/>
          </p:nvPr>
        </p:nvSpPr>
        <p:spPr>
          <a:xfrm>
            <a:off x="411175" y="3398250"/>
            <a:ext cx="8282400" cy="1260600"/>
          </a:xfrm>
          <a:prstGeom prst="rect">
            <a:avLst/>
          </a:prstGeom>
        </p:spPr>
        <p:txBody>
          <a:bodyPr lIns="91425" tIns="91425" rIns="91425" bIns="91425" anchor="ctr" anchorCtr="0">
            <a:noAutofit/>
          </a:bodyPr>
          <a:lstStyle/>
          <a:p>
            <a:pPr lvl="0">
              <a:spcBef>
                <a:spcPts val="0"/>
              </a:spcBef>
              <a:buNone/>
            </a:pPr>
            <a:endParaRPr/>
          </a:p>
        </p:txBody>
      </p:sp>
      <p:pic>
        <p:nvPicPr>
          <p:cNvPr id="102" name="Shape 102"/>
          <p:cNvPicPr preferRelativeResize="0"/>
          <p:nvPr/>
        </p:nvPicPr>
        <p:blipFill>
          <a:blip r:embed="rId3" cstate="email">
            <a:alphaModFix/>
          </a:blip>
          <a:stretch>
            <a:fillRect/>
          </a:stretch>
        </p:blipFill>
        <p:spPr>
          <a:xfrm>
            <a:off x="0" y="0"/>
            <a:ext cx="9144000" cy="514350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endParaRPr/>
          </a:p>
        </p:txBody>
      </p:sp>
      <p:sp>
        <p:nvSpPr>
          <p:cNvPr id="108" name="Shape 108"/>
          <p:cNvSpPr txBox="1">
            <a:spLocks noGrp="1"/>
          </p:cNvSpPr>
          <p:nvPr>
            <p:ph type="subTitle" idx="1"/>
          </p:nvPr>
        </p:nvSpPr>
        <p:spPr>
          <a:xfrm>
            <a:off x="411175" y="3398250"/>
            <a:ext cx="8282400" cy="1260600"/>
          </a:xfrm>
          <a:prstGeom prst="rect">
            <a:avLst/>
          </a:prstGeom>
        </p:spPr>
        <p:txBody>
          <a:bodyPr lIns="91425" tIns="91425" rIns="91425" bIns="91425" anchor="ctr" anchorCtr="0">
            <a:noAutofit/>
          </a:bodyPr>
          <a:lstStyle/>
          <a:p>
            <a:pPr lvl="0">
              <a:spcBef>
                <a:spcPts val="0"/>
              </a:spcBef>
              <a:buNone/>
            </a:pPr>
            <a:endParaRPr/>
          </a:p>
        </p:txBody>
      </p:sp>
      <p:pic>
        <p:nvPicPr>
          <p:cNvPr id="109" name="Shape 109"/>
          <p:cNvPicPr preferRelativeResize="0"/>
          <p:nvPr/>
        </p:nvPicPr>
        <p:blipFill>
          <a:blip r:embed="rId3" cstate="email">
            <a:alphaModFix/>
          </a:blip>
          <a:stretch>
            <a:fillRect/>
          </a:stretch>
        </p:blipFill>
        <p:spPr>
          <a:xfrm>
            <a:off x="0" y="0"/>
            <a:ext cx="9144000" cy="5143503"/>
          </a:xfrm>
          <a:prstGeom prst="rect">
            <a:avLst/>
          </a:prstGeom>
          <a:noFill/>
          <a:ln>
            <a:noFill/>
          </a:ln>
        </p:spPr>
      </p:pic>
    </p:spTree>
  </p:cSld>
  <p:clrMapOvr>
    <a:masterClrMapping/>
  </p:clrMapOvr>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336</Words>
  <Application>Microsoft Office PowerPoint</Application>
  <PresentationFormat>Presentazione su schermo (16:9)</PresentationFormat>
  <Paragraphs>13</Paragraphs>
  <Slides>8</Slides>
  <Notes>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Oswald</vt:lpstr>
      <vt:lpstr>Bree Serif</vt:lpstr>
      <vt:lpstr>Verdana</vt:lpstr>
      <vt:lpstr>Source Code Pro</vt:lpstr>
      <vt:lpstr>modern-writer</vt:lpstr>
      <vt:lpstr>Kempten</vt:lpstr>
      <vt:lpstr>SCHAURAUM ERASMUS-KAPELLE</vt:lpstr>
      <vt:lpstr>Rathausplatz</vt:lpstr>
      <vt:lpstr>St. Mang-Kirche</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Kempten</dc:title>
  <cp:lastModifiedBy> </cp:lastModifiedBy>
  <cp:revision>4</cp:revision>
  <dcterms:modified xsi:type="dcterms:W3CDTF">2016-06-09T08:31:59Z</dcterms:modified>
</cp:coreProperties>
</file>