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72" r:id="rId3"/>
    <p:sldId id="257" r:id="rId4"/>
    <p:sldId id="261" r:id="rId5"/>
    <p:sldId id="258" r:id="rId6"/>
    <p:sldId id="271" r:id="rId7"/>
    <p:sldId id="259" r:id="rId8"/>
    <p:sldId id="262" r:id="rId9"/>
    <p:sldId id="269" r:id="rId10"/>
    <p:sldId id="263" r:id="rId11"/>
    <p:sldId id="268"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52" y="-67"/>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621"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2E4D79-585A-4A6A-B12C-9C0F1B2A3642}" type="datetimeFigureOut">
              <a:rPr lang="it-IT" smtClean="0"/>
              <a:pPr/>
              <a:t>28/03/2016</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3E284E9-95D7-4005-B816-DE7835125726}" type="slidenum">
              <a:rPr lang="it-IT" smtClean="0"/>
              <a:pPr/>
              <a:t>‹N›</a:t>
            </a:fld>
            <a:endParaRPr lang="it-IT"/>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28/03/2016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28/03/2016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28/03/2016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28/03/2016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28/03/2016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28/03/2016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28/03/2016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28/03/2016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28/03/2016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28/03/2016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28/03/2016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28/03/2016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7.xml"/><Relationship Id="rId4" Type="http://schemas.openxmlformats.org/officeDocument/2006/relationships/image" Target="../media/image27.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 Id="rId4" Type="http://schemas.openxmlformats.org/officeDocument/2006/relationships/image" Target="../media/image20.jpeg"/></Relationships>
</file>

<file path=ppt/slides/_rels/slide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l="-11000" r="-11000"/>
          </a:stretch>
        </a:blipFill>
        <a:effectLst/>
      </p:bgPr>
    </p:bg>
    <p:spTree>
      <p:nvGrpSpPr>
        <p:cNvPr id="1" name=""/>
        <p:cNvGrpSpPr/>
        <p:nvPr/>
      </p:nvGrpSpPr>
      <p:grpSpPr>
        <a:xfrm>
          <a:off x="0" y="0"/>
          <a:ext cx="0" cy="0"/>
          <a:chOff x="0" y="0"/>
          <a:chExt cx="0" cy="0"/>
        </a:xfrm>
      </p:grpSpPr>
      <p:sp>
        <p:nvSpPr>
          <p:cNvPr id="2" name="Rettangolo 1"/>
          <p:cNvSpPr/>
          <p:nvPr/>
        </p:nvSpPr>
        <p:spPr>
          <a:xfrm>
            <a:off x="4453217" y="3244334"/>
            <a:ext cx="237566" cy="369332"/>
          </a:xfrm>
          <a:prstGeom prst="rect">
            <a:avLst/>
          </a:prstGeom>
        </p:spPr>
        <p:txBody>
          <a:bodyPr wrap="none">
            <a:spAutoFit/>
          </a:bodyPr>
          <a:lstStyle/>
          <a:p>
            <a:r>
              <a:rPr lang="it-IT" dirty="0" smtClean="0"/>
              <a:t> </a:t>
            </a:r>
            <a:endParaRPr lang="it-IT" dirty="0"/>
          </a:p>
        </p:txBody>
      </p:sp>
      <p:sp>
        <p:nvSpPr>
          <p:cNvPr id="8" name="Rettangolo 7"/>
          <p:cNvSpPr/>
          <p:nvPr/>
        </p:nvSpPr>
        <p:spPr>
          <a:xfrm>
            <a:off x="0" y="3071810"/>
            <a:ext cx="5650907" cy="1938992"/>
          </a:xfrm>
          <a:prstGeom prst="rect">
            <a:avLst/>
          </a:prstGeom>
          <a:noFill/>
        </p:spPr>
        <p:txBody>
          <a:bodyPr wrap="none" lIns="91440" tIns="45720" rIns="91440" bIns="45720">
            <a:spAutoFit/>
          </a:bodyPr>
          <a:lstStyle/>
          <a:p>
            <a:pPr algn="ctr"/>
            <a:r>
              <a:rPr lang="it-IT" sz="120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TREVISO</a:t>
            </a:r>
            <a:endParaRPr lang="it-IT" sz="12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20000"/>
          </a:schemeClr>
        </a:solidFill>
        <a:effectLst/>
      </p:bgPr>
    </p:bg>
    <p:spTree>
      <p:nvGrpSpPr>
        <p:cNvPr id="1" name=""/>
        <p:cNvGrpSpPr/>
        <p:nvPr/>
      </p:nvGrpSpPr>
      <p:grpSpPr>
        <a:xfrm>
          <a:off x="0" y="0"/>
          <a:ext cx="0" cy="0"/>
          <a:chOff x="0" y="0"/>
          <a:chExt cx="0" cy="0"/>
        </a:xfrm>
      </p:grpSpPr>
      <p:sp>
        <p:nvSpPr>
          <p:cNvPr id="2" name="Rettangolo 1"/>
          <p:cNvSpPr/>
          <p:nvPr/>
        </p:nvSpPr>
        <p:spPr>
          <a:xfrm>
            <a:off x="5357818" y="1571612"/>
            <a:ext cx="3786182" cy="2462213"/>
          </a:xfrm>
          <a:prstGeom prst="rect">
            <a:avLst/>
          </a:prstGeom>
        </p:spPr>
        <p:txBody>
          <a:bodyPr wrap="square">
            <a:spAutoFit/>
          </a:bodyPr>
          <a:lstStyle/>
          <a:p>
            <a:r>
              <a:rPr lang="de-DE" sz="1100" b="1" dirty="0" smtClean="0">
                <a:solidFill>
                  <a:srgbClr val="000000"/>
                </a:solidFill>
                <a:latin typeface="Verdana" pitchFamily="34" charset="0"/>
                <a:ea typeface="Times New Roman" pitchFamily="18" charset="0"/>
                <a:cs typeface="Times New Roman" pitchFamily="18" charset="0"/>
              </a:rPr>
              <a:t>Die Kirche San Nicolo zählt mit ihrer dreifachen Apsis und den schmalen Fenstern zu den wichtigsten Bauten </a:t>
            </a:r>
            <a:r>
              <a:rPr lang="de-DE" sz="1100" b="1" dirty="0" err="1" smtClean="0">
                <a:solidFill>
                  <a:srgbClr val="000000"/>
                </a:solidFill>
                <a:latin typeface="Verdana" pitchFamily="34" charset="0"/>
                <a:ea typeface="Times New Roman" pitchFamily="18" charset="0"/>
                <a:cs typeface="Times New Roman" pitchFamily="18" charset="0"/>
              </a:rPr>
              <a:t>italieniescher</a:t>
            </a:r>
            <a:r>
              <a:rPr lang="de-DE" sz="1100" b="1" dirty="0" smtClean="0">
                <a:solidFill>
                  <a:srgbClr val="000000"/>
                </a:solidFill>
                <a:latin typeface="Verdana" pitchFamily="34" charset="0"/>
                <a:ea typeface="Times New Roman" pitchFamily="18" charset="0"/>
                <a:cs typeface="Times New Roman" pitchFamily="18" charset="0"/>
              </a:rPr>
              <a:t> Gotik. Die gewaltige Backsteinkirche aus dem 13. und 14. Jahrhundert steht etwas südlich der Altstadt und ist heute gleichzeitig auch Sitz des Priesterseminars. Die Fresken an den mächtigen Rundpfeilern und die lebendig wirkenden Portraits berühmter Dominikaner schuf Tommaso da Modena und seine Schüler im 14.J ahrhundert. Die bedeutenden Persönlichkeiten </a:t>
            </a:r>
            <a:r>
              <a:rPr lang="de-DE" sz="1100" b="1" dirty="0" err="1" smtClean="0">
                <a:solidFill>
                  <a:srgbClr val="000000"/>
                </a:solidFill>
                <a:latin typeface="Verdana" pitchFamily="34" charset="0"/>
                <a:ea typeface="Times New Roman" pitchFamily="18" charset="0"/>
                <a:cs typeface="Times New Roman" pitchFamily="18" charset="0"/>
              </a:rPr>
              <a:t>Trevisos</a:t>
            </a:r>
            <a:r>
              <a:rPr lang="de-DE" sz="1100" b="1" dirty="0" smtClean="0">
                <a:solidFill>
                  <a:srgbClr val="000000"/>
                </a:solidFill>
                <a:latin typeface="Verdana" pitchFamily="34" charset="0"/>
                <a:ea typeface="Times New Roman" pitchFamily="18" charset="0"/>
                <a:cs typeface="Times New Roman" pitchFamily="18" charset="0"/>
              </a:rPr>
              <a:t> in der Cappella Onigo malte Lorenzo Lotto im 16. Jahrhundert. </a:t>
            </a:r>
            <a:endParaRPr lang="it-IT" sz="1100" b="1" dirty="0" smtClean="0">
              <a:solidFill>
                <a:srgbClr val="000000"/>
              </a:solidFill>
              <a:latin typeface="Verdana" pitchFamily="34" charset="0"/>
              <a:ea typeface="Times New Roman" pitchFamily="18" charset="0"/>
              <a:cs typeface="Times New Roman" pitchFamily="18" charset="0"/>
            </a:endParaRPr>
          </a:p>
        </p:txBody>
      </p:sp>
      <p:sp>
        <p:nvSpPr>
          <p:cNvPr id="9217" name="Rectangle 1"/>
          <p:cNvSpPr>
            <a:spLocks noChangeArrowheads="1"/>
          </p:cNvSpPr>
          <p:nvPr/>
        </p:nvSpPr>
        <p:spPr bwMode="auto">
          <a:xfrm>
            <a:off x="0" y="4429132"/>
            <a:ext cx="4071966" cy="22929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fontAlgn="base">
              <a:lnSpc>
                <a:spcPct val="100000"/>
              </a:lnSpc>
              <a:spcBef>
                <a:spcPct val="0"/>
              </a:spcBef>
              <a:spcAft>
                <a:spcPct val="0"/>
              </a:spcAft>
              <a:buClrTx/>
              <a:buSzTx/>
              <a:buFontTx/>
              <a:buNone/>
              <a:tabLst/>
            </a:pPr>
            <a:r>
              <a:rPr lang="it-IT" sz="1100" b="1" dirty="0" smtClean="0">
                <a:solidFill>
                  <a:srgbClr val="000000"/>
                </a:solidFill>
                <a:latin typeface="Verdana" pitchFamily="34" charset="0"/>
                <a:ea typeface="Times New Roman" pitchFamily="18" charset="0"/>
                <a:cs typeface="Times New Roman" pitchFamily="18" charset="0"/>
              </a:rPr>
              <a:t>La Chiesa di San Nicolò, con il suo triplo abside e le strette finestre, fa parte delle più importanti costruzioni del gotico italiano. La massiccia chiesa in mattoni, costruita nel </a:t>
            </a:r>
            <a:r>
              <a:rPr lang="it-IT" sz="1100" b="1" dirty="0" err="1" smtClean="0">
                <a:solidFill>
                  <a:srgbClr val="000000"/>
                </a:solidFill>
                <a:latin typeface="Verdana" pitchFamily="34" charset="0"/>
                <a:ea typeface="Times New Roman" pitchFamily="18" charset="0"/>
                <a:cs typeface="Times New Roman" pitchFamily="18" charset="0"/>
              </a:rPr>
              <a:t>XIII</a:t>
            </a:r>
            <a:r>
              <a:rPr lang="it-IT" sz="1100" b="1" dirty="0" smtClean="0">
                <a:solidFill>
                  <a:srgbClr val="000000"/>
                </a:solidFill>
                <a:latin typeface="Verdana" pitchFamily="34" charset="0"/>
                <a:ea typeface="Times New Roman" pitchFamily="18" charset="0"/>
                <a:cs typeface="Times New Roman" pitchFamily="18" charset="0"/>
              </a:rPr>
              <a:t> e XIV secolo, si trova appena a sud del centro storico ed è oggi la sede del seminario religioso. Gli affreschi sugli enormi pilastri rotondi furono realizzati da Tommaso da Modena e dai suoi allievi nel XIV </a:t>
            </a:r>
            <a:r>
              <a:rPr lang="it-IT" sz="1100" b="1" dirty="0" err="1" smtClean="0">
                <a:solidFill>
                  <a:srgbClr val="000000"/>
                </a:solidFill>
                <a:latin typeface="Verdana" pitchFamily="34" charset="0"/>
                <a:ea typeface="Times New Roman" pitchFamily="18" charset="0"/>
                <a:cs typeface="Times New Roman" pitchFamily="18" charset="0"/>
              </a:rPr>
              <a:t>secolo.I</a:t>
            </a:r>
            <a:r>
              <a:rPr lang="it-IT" sz="1100" b="1" dirty="0" smtClean="0">
                <a:solidFill>
                  <a:srgbClr val="000000"/>
                </a:solidFill>
                <a:latin typeface="Verdana" pitchFamily="34" charset="0"/>
                <a:ea typeface="Times New Roman" pitchFamily="18" charset="0"/>
                <a:cs typeface="Times New Roman" pitchFamily="18" charset="0"/>
              </a:rPr>
              <a:t> ritratti realistici di domenicani famosi furono eseguiti anch’essi da Tommaso da Modena. Gli importanti personaggi di Treviso nella Cappella Onigo sono opera di Lorenzo Lotto del XVI secolo.</a:t>
            </a:r>
          </a:p>
        </p:txBody>
      </p:sp>
      <p:sp>
        <p:nvSpPr>
          <p:cNvPr id="6" name="Rettangolo 5"/>
          <p:cNvSpPr/>
          <p:nvPr/>
        </p:nvSpPr>
        <p:spPr>
          <a:xfrm>
            <a:off x="1000100" y="0"/>
            <a:ext cx="6751336" cy="923330"/>
          </a:xfrm>
          <a:prstGeom prst="rect">
            <a:avLst/>
          </a:prstGeom>
        </p:spPr>
        <p:txBody>
          <a:bodyPr wrap="none">
            <a:spAutoFit/>
          </a:bodyPr>
          <a:lstStyle/>
          <a:p>
            <a:pPr algn="ctr" fontAlgn="base">
              <a:spcBef>
                <a:spcPct val="0"/>
              </a:spcBef>
              <a:spcAft>
                <a:spcPct val="0"/>
              </a:spcAft>
            </a:pPr>
            <a:r>
              <a:rPr lang="de-DE"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Chiesa di San </a:t>
            </a:r>
            <a:r>
              <a:rPr lang="de-DE" sz="5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Nicolò</a:t>
            </a:r>
            <a:endParaRPr lang="de-DE"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9220" name="Picture 4" descr="C:\Users\utente7\Desktop\9-3-2016 Treviso\DSC_0483.JPG"/>
          <p:cNvPicPr>
            <a:picLocks noChangeAspect="1" noChangeArrowheads="1"/>
          </p:cNvPicPr>
          <p:nvPr/>
        </p:nvPicPr>
        <p:blipFill>
          <a:blip r:embed="rId2" cstate="email"/>
          <a:srcRect/>
          <a:stretch>
            <a:fillRect/>
          </a:stretch>
        </p:blipFill>
        <p:spPr bwMode="auto">
          <a:xfrm>
            <a:off x="0" y="857232"/>
            <a:ext cx="4929221" cy="3286148"/>
          </a:xfrm>
          <a:prstGeom prst="rect">
            <a:avLst/>
          </a:prstGeom>
          <a:noFill/>
        </p:spPr>
      </p:pic>
      <p:pic>
        <p:nvPicPr>
          <p:cNvPr id="9221" name="Picture 5" descr="C:\Users\utente7\Desktop\9-3-2016 Treviso\DSC_0485.JPG"/>
          <p:cNvPicPr>
            <a:picLocks noChangeAspect="1" noChangeArrowheads="1"/>
          </p:cNvPicPr>
          <p:nvPr/>
        </p:nvPicPr>
        <p:blipFill>
          <a:blip r:embed="rId3" cstate="email"/>
          <a:srcRect/>
          <a:stretch>
            <a:fillRect/>
          </a:stretch>
        </p:blipFill>
        <p:spPr bwMode="auto">
          <a:xfrm>
            <a:off x="4143372" y="4143380"/>
            <a:ext cx="4786346" cy="271462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20000"/>
          </a:schemeClr>
        </a:solidFill>
        <a:effectLst/>
      </p:bgPr>
    </p:bg>
    <p:spTree>
      <p:nvGrpSpPr>
        <p:cNvPr id="1" name=""/>
        <p:cNvGrpSpPr/>
        <p:nvPr/>
      </p:nvGrpSpPr>
      <p:grpSpPr>
        <a:xfrm>
          <a:off x="0" y="0"/>
          <a:ext cx="0" cy="0"/>
          <a:chOff x="0" y="0"/>
          <a:chExt cx="0" cy="0"/>
        </a:xfrm>
      </p:grpSpPr>
      <p:pic>
        <p:nvPicPr>
          <p:cNvPr id="4098" name="Picture 2" descr="C:\Users\utente7\Desktop\9-3-2016 Treviso\DSC_0473.JPG"/>
          <p:cNvPicPr>
            <a:picLocks noChangeAspect="1" noChangeArrowheads="1"/>
          </p:cNvPicPr>
          <p:nvPr/>
        </p:nvPicPr>
        <p:blipFill>
          <a:blip r:embed="rId2" cstate="email"/>
          <a:srcRect/>
          <a:stretch>
            <a:fillRect/>
          </a:stretch>
        </p:blipFill>
        <p:spPr bwMode="auto">
          <a:xfrm>
            <a:off x="285720" y="4071942"/>
            <a:ext cx="5143536" cy="2643182"/>
          </a:xfrm>
          <a:prstGeom prst="rect">
            <a:avLst/>
          </a:prstGeom>
          <a:noFill/>
        </p:spPr>
      </p:pic>
      <p:pic>
        <p:nvPicPr>
          <p:cNvPr id="4097" name="Picture 1" descr="C:\Users\utente7\Desktop\9-3-2016 Treviso\DSC_0475.JPG"/>
          <p:cNvPicPr>
            <a:picLocks noChangeAspect="1" noChangeArrowheads="1"/>
          </p:cNvPicPr>
          <p:nvPr/>
        </p:nvPicPr>
        <p:blipFill>
          <a:blip r:embed="rId3" cstate="email"/>
          <a:srcRect/>
          <a:stretch>
            <a:fillRect/>
          </a:stretch>
        </p:blipFill>
        <p:spPr bwMode="auto">
          <a:xfrm>
            <a:off x="857224" y="0"/>
            <a:ext cx="7572396" cy="4000504"/>
          </a:xfrm>
          <a:prstGeom prst="rect">
            <a:avLst/>
          </a:prstGeom>
          <a:noFill/>
        </p:spPr>
      </p:pic>
      <p:pic>
        <p:nvPicPr>
          <p:cNvPr id="4099" name="Picture 3" descr="C:\Users\utente7\Desktop\9-3-2016 Treviso\DSC_0482.JPG"/>
          <p:cNvPicPr>
            <a:picLocks noChangeAspect="1" noChangeArrowheads="1"/>
          </p:cNvPicPr>
          <p:nvPr/>
        </p:nvPicPr>
        <p:blipFill>
          <a:blip r:embed="rId4" cstate="email"/>
          <a:srcRect/>
          <a:stretch>
            <a:fillRect/>
          </a:stretch>
        </p:blipFill>
        <p:spPr bwMode="auto">
          <a:xfrm>
            <a:off x="5500694" y="4214818"/>
            <a:ext cx="3500430" cy="247649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0" name="Picture 4" descr="C:\Users\utente7\Desktop\9-3-2016 Treviso\DSC_0452.JPG"/>
          <p:cNvPicPr>
            <a:picLocks noChangeAspect="1" noChangeArrowheads="1"/>
          </p:cNvPicPr>
          <p:nvPr/>
        </p:nvPicPr>
        <p:blipFill>
          <a:blip r:embed="rId2" cstate="email"/>
          <a:srcRect/>
          <a:stretch>
            <a:fillRect/>
          </a:stretch>
        </p:blipFill>
        <p:spPr bwMode="auto">
          <a:xfrm>
            <a:off x="0" y="3429000"/>
            <a:ext cx="4643437" cy="3262314"/>
          </a:xfrm>
          <a:prstGeom prst="ellipse">
            <a:avLst/>
          </a:prstGeom>
          <a:ln>
            <a:noFill/>
          </a:ln>
          <a:effectLst>
            <a:softEdge rad="112500"/>
          </a:effectLst>
        </p:spPr>
      </p:pic>
      <p:pic>
        <p:nvPicPr>
          <p:cNvPr id="29699" name="Picture 3" descr="C:\Users\utente7\Desktop\9-3-2016 Treviso\DSC_0363.JPG"/>
          <p:cNvPicPr>
            <a:picLocks noChangeAspect="1" noChangeArrowheads="1"/>
          </p:cNvPicPr>
          <p:nvPr/>
        </p:nvPicPr>
        <p:blipFill>
          <a:blip r:embed="rId3" cstate="email"/>
          <a:srcRect/>
          <a:stretch>
            <a:fillRect/>
          </a:stretch>
        </p:blipFill>
        <p:spPr bwMode="auto">
          <a:xfrm>
            <a:off x="142845" y="142853"/>
            <a:ext cx="4714908" cy="3143272"/>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p:spPr>
      </p:pic>
      <p:pic>
        <p:nvPicPr>
          <p:cNvPr id="29698" name="Picture 2" descr="C:\Users\utente7\Desktop\9-3-2016 Treviso\DSC_0359.JPG"/>
          <p:cNvPicPr>
            <a:picLocks noChangeAspect="1" noChangeArrowheads="1"/>
          </p:cNvPicPr>
          <p:nvPr/>
        </p:nvPicPr>
        <p:blipFill>
          <a:blip r:embed="rId4" cstate="email"/>
          <a:srcRect/>
          <a:stretch>
            <a:fillRect/>
          </a:stretch>
        </p:blipFill>
        <p:spPr bwMode="auto">
          <a:xfrm>
            <a:off x="5000628" y="0"/>
            <a:ext cx="4143372" cy="3000373"/>
          </a:xfrm>
          <a:prstGeom prst="ellipse">
            <a:avLst/>
          </a:prstGeom>
          <a:ln>
            <a:noFill/>
          </a:ln>
          <a:effectLst>
            <a:softEdge rad="112500"/>
          </a:effectLst>
        </p:spPr>
      </p:pic>
      <p:pic>
        <p:nvPicPr>
          <p:cNvPr id="29701" name="Picture 5" descr="C:\Users\utente7\Desktop\9-3-2016 Treviso\DSC_0461.JPG"/>
          <p:cNvPicPr>
            <a:picLocks noChangeAspect="1" noChangeArrowheads="1"/>
          </p:cNvPicPr>
          <p:nvPr/>
        </p:nvPicPr>
        <p:blipFill>
          <a:blip r:embed="rId5" cstate="email"/>
          <a:srcRect/>
          <a:stretch>
            <a:fillRect/>
          </a:stretch>
        </p:blipFill>
        <p:spPr bwMode="auto">
          <a:xfrm>
            <a:off x="4786314" y="3643314"/>
            <a:ext cx="4357686" cy="2905124"/>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20000"/>
          </a:schemeClr>
        </a:solidFill>
        <a:effectLst/>
      </p:bgPr>
    </p:bg>
    <p:spTree>
      <p:nvGrpSpPr>
        <p:cNvPr id="1" name=""/>
        <p:cNvGrpSpPr/>
        <p:nvPr/>
      </p:nvGrpSpPr>
      <p:grpSpPr>
        <a:xfrm>
          <a:off x="0" y="0"/>
          <a:ext cx="0" cy="0"/>
          <a:chOff x="0" y="0"/>
          <a:chExt cx="0" cy="0"/>
        </a:xfrm>
      </p:grpSpPr>
      <p:sp>
        <p:nvSpPr>
          <p:cNvPr id="2" name="Rettangolo 1"/>
          <p:cNvSpPr/>
          <p:nvPr/>
        </p:nvSpPr>
        <p:spPr>
          <a:xfrm>
            <a:off x="0" y="500042"/>
            <a:ext cx="4357686" cy="3524042"/>
          </a:xfrm>
          <a:prstGeom prst="rect">
            <a:avLst/>
          </a:prstGeom>
        </p:spPr>
        <p:txBody>
          <a:bodyPr wrap="square">
            <a:spAutoFit/>
          </a:bodyPr>
          <a:lstStyle/>
          <a:p>
            <a:r>
              <a:rPr lang="de-DE" sz="1100" b="1" dirty="0" smtClean="0"/>
              <a:t/>
            </a:r>
            <a:br>
              <a:rPr lang="de-DE" sz="1100" b="1" dirty="0" smtClean="0"/>
            </a:br>
            <a:r>
              <a:rPr lang="de-DE" sz="1100" b="1" dirty="0" smtClean="0"/>
              <a:t/>
            </a:r>
            <a:br>
              <a:rPr lang="de-DE" sz="1100" b="1" dirty="0" smtClean="0"/>
            </a:br>
            <a:r>
              <a:rPr lang="de-DE" sz="1100" b="1" dirty="0" smtClean="0">
                <a:solidFill>
                  <a:srgbClr val="000000"/>
                </a:solidFill>
                <a:latin typeface="Verdana" pitchFamily="34" charset="0"/>
                <a:ea typeface="Times New Roman" pitchFamily="18" charset="0"/>
                <a:cs typeface="Times New Roman" pitchFamily="18" charset="0"/>
              </a:rPr>
              <a:t>Der Ursprung </a:t>
            </a:r>
            <a:r>
              <a:rPr lang="de-DE" sz="1100" b="1" dirty="0" err="1" smtClean="0">
                <a:solidFill>
                  <a:srgbClr val="000000"/>
                </a:solidFill>
                <a:latin typeface="Verdana" pitchFamily="34" charset="0"/>
                <a:ea typeface="Times New Roman" pitchFamily="18" charset="0"/>
                <a:cs typeface="Times New Roman" pitchFamily="18" charset="0"/>
              </a:rPr>
              <a:t>Trevisos</a:t>
            </a:r>
            <a:r>
              <a:rPr lang="de-DE" sz="1100" b="1" dirty="0" smtClean="0">
                <a:solidFill>
                  <a:srgbClr val="000000"/>
                </a:solidFill>
                <a:latin typeface="Verdana" pitchFamily="34" charset="0"/>
                <a:ea typeface="Times New Roman" pitchFamily="18" charset="0"/>
                <a:cs typeface="Times New Roman" pitchFamily="18" charset="0"/>
              </a:rPr>
              <a:t> geht weit zurück. Die Römer verliehen 49 v. Christus dem Ort das Stadtrecht, 396 n. Christus wurde es zum Bischofssitz. Nach einer kurzen langobardischen Herrschaft wurde Treviso eine freie Kommune, die sich mit den verbündeten Städten Venetiens gegen den Kaiser auflehnte. Nach kurzem österreichischen und französischem Zwischenspiel kam Treviso 1866 schließlich zu dem italienischen Staat zurück. Im zweiten Weltkrieg war die Stadt Ziel schwerer Bombenangriffe, die viele der historischen Gebäude beschädigten oder zerstörten. Die wichtigste Blütezeit von Treviso liegt zwischen dem 12. Und dem 14. Jahrhundert. Aus dieser Zeit stammen auch die herrlichen </a:t>
            </a:r>
            <a:r>
              <a:rPr lang="de-DE" sz="1100" b="1" smtClean="0">
                <a:solidFill>
                  <a:srgbClr val="000000"/>
                </a:solidFill>
                <a:latin typeface="Verdana" pitchFamily="34" charset="0"/>
                <a:ea typeface="Times New Roman" pitchFamily="18" charset="0"/>
                <a:cs typeface="Times New Roman" pitchFamily="18" charset="0"/>
              </a:rPr>
              <a:t>Paläste an “Piazza</a:t>
            </a:r>
            <a:r>
              <a:rPr lang="de-DE" sz="1100" b="1" dirty="0" smtClean="0">
                <a:solidFill>
                  <a:srgbClr val="000000"/>
                </a:solidFill>
                <a:latin typeface="Verdana" pitchFamily="34" charset="0"/>
                <a:ea typeface="Times New Roman" pitchFamily="18" charset="0"/>
                <a:cs typeface="Times New Roman" pitchFamily="18" charset="0"/>
              </a:rPr>
              <a:t> </a:t>
            </a:r>
            <a:r>
              <a:rPr lang="de-DE" sz="1100" b="1" dirty="0" err="1" smtClean="0">
                <a:solidFill>
                  <a:srgbClr val="000000"/>
                </a:solidFill>
                <a:latin typeface="Verdana" pitchFamily="34" charset="0"/>
                <a:ea typeface="Times New Roman" pitchFamily="18" charset="0"/>
                <a:cs typeface="Times New Roman" pitchFamily="18" charset="0"/>
              </a:rPr>
              <a:t>dei</a:t>
            </a:r>
            <a:r>
              <a:rPr lang="de-DE" sz="1100" b="1" dirty="0" smtClean="0">
                <a:solidFill>
                  <a:srgbClr val="000000"/>
                </a:solidFill>
                <a:latin typeface="Verdana" pitchFamily="34" charset="0"/>
                <a:ea typeface="Times New Roman" pitchFamily="18" charset="0"/>
                <a:cs typeface="Times New Roman" pitchFamily="18" charset="0"/>
              </a:rPr>
              <a:t> Signori”.</a:t>
            </a:r>
          </a:p>
          <a:p>
            <a:r>
              <a:rPr lang="de-DE" dirty="0" smtClean="0"/>
              <a:t/>
            </a:r>
            <a:br>
              <a:rPr lang="de-DE" dirty="0" smtClean="0"/>
            </a:br>
            <a:endParaRPr lang="it-IT" dirty="0"/>
          </a:p>
        </p:txBody>
      </p:sp>
      <p:sp>
        <p:nvSpPr>
          <p:cNvPr id="15361" name="Rectangle 1"/>
          <p:cNvSpPr>
            <a:spLocks noChangeArrowheads="1"/>
          </p:cNvSpPr>
          <p:nvPr/>
        </p:nvSpPr>
        <p:spPr bwMode="auto">
          <a:xfrm>
            <a:off x="4786314" y="3929066"/>
            <a:ext cx="4000528"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it-IT" sz="1100" b="1" dirty="0" smtClean="0">
                <a:solidFill>
                  <a:srgbClr val="000000"/>
                </a:solidFill>
                <a:latin typeface="Verdana" pitchFamily="34" charset="0"/>
                <a:ea typeface="Times New Roman" pitchFamily="18" charset="0"/>
                <a:cs typeface="Times New Roman" pitchFamily="18" charset="0"/>
              </a:rPr>
              <a:t>Le origini di Treviso risalgono a molti anni fa. Già i Romani hanno conferito a questo luogo il titolo di città nel 49 a.C.; nel 396 d.C. divenne sede vescovile. Dopo una breve dominazione longobarda e gotica, Treviso divenne una comunità libera che si alleò in breve tempo con le città del Veneto per ribellarsi contro l'imperatore. Dopo un temporaneo periodo di occupazione austriaca e francese Treviso aderì all’Italia nel 1866. Durante la seconda guerra mondiale, la città fu bersaglio di pesanti bombardamenti, che danneggiarono o distrussero completamente molti degli edifici storici. Il periodo più florido di Treviso va dal </a:t>
            </a:r>
            <a:r>
              <a:rPr lang="it-IT" sz="1100" b="1" dirty="0" err="1" smtClean="0">
                <a:solidFill>
                  <a:srgbClr val="000000"/>
                </a:solidFill>
                <a:latin typeface="Verdana" pitchFamily="34" charset="0"/>
                <a:ea typeface="Times New Roman" pitchFamily="18" charset="0"/>
                <a:cs typeface="Times New Roman" pitchFamily="18" charset="0"/>
              </a:rPr>
              <a:t>XII</a:t>
            </a:r>
            <a:r>
              <a:rPr lang="it-IT" sz="1100" b="1" dirty="0" smtClean="0">
                <a:solidFill>
                  <a:srgbClr val="000000"/>
                </a:solidFill>
                <a:latin typeface="Verdana" pitchFamily="34" charset="0"/>
                <a:ea typeface="Times New Roman" pitchFamily="18" charset="0"/>
                <a:cs typeface="Times New Roman" pitchFamily="18" charset="0"/>
              </a:rPr>
              <a:t> al XIV secolo, dai quali derivano i meravigliosi palazzi in Piazza dei Signori. </a:t>
            </a:r>
          </a:p>
        </p:txBody>
      </p:sp>
      <p:sp>
        <p:nvSpPr>
          <p:cNvPr id="15362" name="Rectangle 2"/>
          <p:cNvSpPr>
            <a:spLocks noChangeArrowheads="1"/>
          </p:cNvSpPr>
          <p:nvPr/>
        </p:nvSpPr>
        <p:spPr bwMode="auto">
          <a:xfrm>
            <a:off x="4355976" y="3500438"/>
            <a:ext cx="507206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it-IT"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erdana" pitchFamily="34" charset="0"/>
                <a:ea typeface="Times New Roman" pitchFamily="18" charset="0"/>
                <a:cs typeface="Times New Roman" pitchFamily="18" charset="0"/>
              </a:rPr>
              <a:t>Storia della provincia di Treviso</a:t>
            </a:r>
          </a:p>
        </p:txBody>
      </p:sp>
      <p:sp>
        <p:nvSpPr>
          <p:cNvPr id="8" name="Rettangolo 7"/>
          <p:cNvSpPr/>
          <p:nvPr/>
        </p:nvSpPr>
        <p:spPr>
          <a:xfrm>
            <a:off x="0" y="428604"/>
            <a:ext cx="4450256" cy="338554"/>
          </a:xfrm>
          <a:prstGeom prst="rect">
            <a:avLst/>
          </a:prstGeom>
          <a:noFill/>
        </p:spPr>
        <p:txBody>
          <a:bodyPr wrap="none" lIns="91440" tIns="45720" rIns="91440" bIns="45720">
            <a:spAutoFit/>
          </a:bodyPr>
          <a:lstStyle/>
          <a:p>
            <a:pPr algn="ctr"/>
            <a:r>
              <a:rPr kumimoji="0" lang="it-IT" sz="1600" b="1" i="0" u="none" strike="noStrike" cap="all" spc="0" normalizeH="0" baseline="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erdana" pitchFamily="34" charset="0"/>
                <a:ea typeface="Times New Roman" pitchFamily="18" charset="0"/>
                <a:cs typeface="Times New Roman" pitchFamily="18" charset="0"/>
              </a:rPr>
              <a:t>Geschichte</a:t>
            </a:r>
            <a:r>
              <a:rPr kumimoji="0" lang="it-IT" sz="16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erdana" pitchFamily="34" charset="0"/>
                <a:ea typeface="Times New Roman" pitchFamily="18" charset="0"/>
                <a:cs typeface="Times New Roman" pitchFamily="18" charset="0"/>
              </a:rPr>
              <a:t> </a:t>
            </a:r>
            <a:r>
              <a:rPr kumimoji="0" lang="it-IT" sz="1600" b="1" i="0" u="none" strike="noStrike" cap="all" spc="0" normalizeH="0" baseline="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erdana" pitchFamily="34" charset="0"/>
                <a:ea typeface="Times New Roman" pitchFamily="18" charset="0"/>
                <a:cs typeface="Times New Roman" pitchFamily="18" charset="0"/>
              </a:rPr>
              <a:t>der</a:t>
            </a:r>
            <a:r>
              <a:rPr kumimoji="0" lang="it-IT" sz="16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erdana" pitchFamily="34" charset="0"/>
                <a:ea typeface="Times New Roman" pitchFamily="18" charset="0"/>
                <a:cs typeface="Times New Roman" pitchFamily="18" charset="0"/>
              </a:rPr>
              <a:t> </a:t>
            </a:r>
            <a:r>
              <a:rPr kumimoji="0" lang="it-IT" sz="1600" b="1" i="0" u="none" strike="noStrike" cap="all" spc="0" normalizeH="0" baseline="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erdana" pitchFamily="34" charset="0"/>
                <a:ea typeface="Times New Roman" pitchFamily="18" charset="0"/>
                <a:cs typeface="Times New Roman" pitchFamily="18" charset="0"/>
              </a:rPr>
              <a:t>Provinz</a:t>
            </a:r>
            <a:r>
              <a:rPr kumimoji="0" lang="it-IT" sz="16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erdana" pitchFamily="34" charset="0"/>
                <a:ea typeface="Times New Roman" pitchFamily="18" charset="0"/>
                <a:cs typeface="Times New Roman" pitchFamily="18" charset="0"/>
              </a:rPr>
              <a:t> Treviso</a:t>
            </a:r>
            <a:endParaRPr lang="it-IT" sz="1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5365" name="Picture 5" descr="C:\Users\utente7\Desktop\9-3-2016 Treviso\DSC_0472.JPG"/>
          <p:cNvPicPr>
            <a:picLocks noChangeAspect="1" noChangeArrowheads="1"/>
          </p:cNvPicPr>
          <p:nvPr/>
        </p:nvPicPr>
        <p:blipFill>
          <a:blip r:embed="rId2" cstate="email"/>
          <a:srcRect/>
          <a:stretch>
            <a:fillRect/>
          </a:stretch>
        </p:blipFill>
        <p:spPr bwMode="auto">
          <a:xfrm>
            <a:off x="4643438" y="357166"/>
            <a:ext cx="4286248" cy="2857499"/>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p:spPr>
      </p:pic>
      <p:pic>
        <p:nvPicPr>
          <p:cNvPr id="15367" name="Picture 7" descr="C:\Users\utente7\Desktop\9-3-2016 Treviso\DSC_0465.JPG"/>
          <p:cNvPicPr>
            <a:picLocks noChangeAspect="1" noChangeArrowheads="1"/>
          </p:cNvPicPr>
          <p:nvPr/>
        </p:nvPicPr>
        <p:blipFill>
          <a:blip r:embed="rId3" cstate="email"/>
          <a:srcRect/>
          <a:stretch>
            <a:fillRect/>
          </a:stretch>
        </p:blipFill>
        <p:spPr bwMode="auto">
          <a:xfrm>
            <a:off x="0" y="3643314"/>
            <a:ext cx="4393405" cy="292893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20000"/>
          </a:schemeClr>
        </a:solidFill>
        <a:effectLst/>
      </p:bgPr>
    </p:bg>
    <p:spTree>
      <p:nvGrpSpPr>
        <p:cNvPr id="1" name=""/>
        <p:cNvGrpSpPr/>
        <p:nvPr/>
      </p:nvGrpSpPr>
      <p:grpSpPr>
        <a:xfrm>
          <a:off x="0" y="0"/>
          <a:ext cx="0" cy="0"/>
          <a:chOff x="0" y="0"/>
          <a:chExt cx="0" cy="0"/>
        </a:xfrm>
      </p:grpSpPr>
      <p:sp>
        <p:nvSpPr>
          <p:cNvPr id="2" name="Rettangolo 1"/>
          <p:cNvSpPr/>
          <p:nvPr/>
        </p:nvSpPr>
        <p:spPr>
          <a:xfrm>
            <a:off x="0" y="1214422"/>
            <a:ext cx="4286248" cy="1954381"/>
          </a:xfrm>
          <a:prstGeom prst="rect">
            <a:avLst/>
          </a:prstGeom>
        </p:spPr>
        <p:txBody>
          <a:bodyPr wrap="square">
            <a:spAutoFit/>
          </a:bodyPr>
          <a:lstStyle/>
          <a:p>
            <a:r>
              <a:rPr lang="de-DE" sz="1100" b="1" dirty="0" smtClean="0">
                <a:solidFill>
                  <a:srgbClr val="000000"/>
                </a:solidFill>
                <a:latin typeface="Verdana" pitchFamily="34" charset="0"/>
                <a:ea typeface="Times New Roman" pitchFamily="18" charset="0"/>
                <a:cs typeface="Times New Roman" pitchFamily="18" charset="0"/>
              </a:rPr>
              <a:t>“ Piazza </a:t>
            </a:r>
            <a:r>
              <a:rPr lang="de-DE" sz="1100" b="1" dirty="0" err="1" smtClean="0">
                <a:solidFill>
                  <a:srgbClr val="000000"/>
                </a:solidFill>
                <a:latin typeface="Verdana" pitchFamily="34" charset="0"/>
                <a:ea typeface="Times New Roman" pitchFamily="18" charset="0"/>
                <a:cs typeface="Times New Roman" pitchFamily="18" charset="0"/>
              </a:rPr>
              <a:t>dei</a:t>
            </a:r>
            <a:r>
              <a:rPr lang="de-DE" sz="1100" b="1" dirty="0" smtClean="0">
                <a:solidFill>
                  <a:srgbClr val="000000"/>
                </a:solidFill>
                <a:latin typeface="Verdana" pitchFamily="34" charset="0"/>
                <a:ea typeface="Times New Roman" pitchFamily="18" charset="0"/>
                <a:cs typeface="Times New Roman" pitchFamily="18" charset="0"/>
              </a:rPr>
              <a:t> Signori” bildet den repräsentativsten Mittelpunkt der Altstadt Treviso. Der bedeutendste Palast ist der gotische “Palazzo </a:t>
            </a:r>
            <a:r>
              <a:rPr lang="de-DE" sz="1100" b="1" dirty="0" err="1" smtClean="0">
                <a:solidFill>
                  <a:srgbClr val="000000"/>
                </a:solidFill>
                <a:latin typeface="Verdana" pitchFamily="34" charset="0"/>
                <a:ea typeface="Times New Roman" pitchFamily="18" charset="0"/>
                <a:cs typeface="Times New Roman" pitchFamily="18" charset="0"/>
              </a:rPr>
              <a:t>dei</a:t>
            </a:r>
            <a:r>
              <a:rPr lang="de-DE" sz="1100" b="1" dirty="0" smtClean="0">
                <a:solidFill>
                  <a:srgbClr val="000000"/>
                </a:solidFill>
                <a:latin typeface="Verdana" pitchFamily="34" charset="0"/>
                <a:ea typeface="Times New Roman" pitchFamily="18" charset="0"/>
                <a:cs typeface="Times New Roman" pitchFamily="18" charset="0"/>
              </a:rPr>
              <a:t> Trecento”. Er wurde 1210 gebaut, er war Sitz “des Großen Rates” der Stadt und ist vor allem kunstgeschichtlich sehr interessant. Nach dem 2. Weltkrieg wurde der historische Palast wiederaufgebaut und die historischen Fresken in den Innenräumen ebenfalls gerettet. Daneben liegt “Piazza San Vito” mit den reich geschmückten Kapellen Santa Lucia und San Vito.</a:t>
            </a:r>
            <a:endParaRPr lang="it-IT" sz="1100" b="1" dirty="0" smtClean="0">
              <a:solidFill>
                <a:srgbClr val="000000"/>
              </a:solidFill>
              <a:latin typeface="Verdana" pitchFamily="34" charset="0"/>
              <a:ea typeface="Times New Roman" pitchFamily="18" charset="0"/>
              <a:cs typeface="Times New Roman" pitchFamily="18" charset="0"/>
            </a:endParaRPr>
          </a:p>
        </p:txBody>
      </p:sp>
      <p:sp>
        <p:nvSpPr>
          <p:cNvPr id="11265" name="Rectangle 1"/>
          <p:cNvSpPr>
            <a:spLocks noChangeArrowheads="1"/>
          </p:cNvSpPr>
          <p:nvPr/>
        </p:nvSpPr>
        <p:spPr bwMode="auto">
          <a:xfrm>
            <a:off x="4429124" y="1214422"/>
            <a:ext cx="4714876"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fontAlgn="base">
              <a:lnSpc>
                <a:spcPct val="100000"/>
              </a:lnSpc>
              <a:spcBef>
                <a:spcPct val="0"/>
              </a:spcBef>
              <a:spcAft>
                <a:spcPct val="0"/>
              </a:spcAft>
              <a:buClrTx/>
              <a:buSzTx/>
              <a:buFontTx/>
              <a:buNone/>
              <a:tabLst/>
            </a:pPr>
            <a:r>
              <a:rPr lang="it-IT" sz="1100" b="1" dirty="0" smtClean="0">
                <a:solidFill>
                  <a:srgbClr val="000000"/>
                </a:solidFill>
                <a:latin typeface="Verdana" pitchFamily="34" charset="0"/>
                <a:ea typeface="Times New Roman" pitchFamily="18" charset="0"/>
                <a:cs typeface="Times New Roman" pitchFamily="18" charset="0"/>
              </a:rPr>
              <a:t>La Piazza dei Signori è il cuore pulsante del piccolo centro storico di Treviso. Il palazzo più importante della piazza è il gotico Palazzo dei Trecento. Costruito nel 1210, fu sede del Gran Consiglio della città ed è molto interessante da un punto di vista </a:t>
            </a:r>
            <a:r>
              <a:rPr lang="it-IT" sz="1100" b="1" dirty="0" err="1" smtClean="0">
                <a:solidFill>
                  <a:srgbClr val="000000"/>
                </a:solidFill>
                <a:latin typeface="Verdana" pitchFamily="34" charset="0"/>
                <a:ea typeface="Times New Roman" pitchFamily="18" charset="0"/>
                <a:cs typeface="Times New Roman" pitchFamily="18" charset="0"/>
              </a:rPr>
              <a:t>storico-artistico</a:t>
            </a:r>
            <a:r>
              <a:rPr lang="it-IT" sz="1100" b="1" dirty="0" smtClean="0">
                <a:solidFill>
                  <a:srgbClr val="000000"/>
                </a:solidFill>
                <a:latin typeface="Verdana" pitchFamily="34" charset="0"/>
                <a:ea typeface="Times New Roman" pitchFamily="18" charset="0"/>
                <a:cs typeface="Times New Roman" pitchFamily="18" charset="0"/>
              </a:rPr>
              <a:t>. Dopo la seconda guerra mondiale, il palazzo storico fu ristrutturato e gli storici affreschi degli interni vennero anch’essi recuperati. Vi è anche la piccola Piazza San Vito con le cappelle di Santa Lucia e San Vito riccamente decorate.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1266" name="Picture 2" descr="C:\Users\utente7\Desktop\9-3-2016 Treviso\DSC_0389.JPG"/>
          <p:cNvPicPr>
            <a:picLocks noChangeAspect="1" noChangeArrowheads="1"/>
          </p:cNvPicPr>
          <p:nvPr/>
        </p:nvPicPr>
        <p:blipFill>
          <a:blip r:embed="rId2" cstate="email"/>
          <a:srcRect/>
          <a:stretch>
            <a:fillRect/>
          </a:stretch>
        </p:blipFill>
        <p:spPr bwMode="auto">
          <a:xfrm>
            <a:off x="142844" y="3714752"/>
            <a:ext cx="4500558" cy="3000372"/>
          </a:xfrm>
          <a:prstGeom prst="rect">
            <a:avLst/>
          </a:prstGeom>
          <a:noFill/>
        </p:spPr>
      </p:pic>
      <p:pic>
        <p:nvPicPr>
          <p:cNvPr id="11267" name="Picture 3" descr="C:\Users\utente7\Desktop\9-3-2016 Treviso\DSC_0386.JPG"/>
          <p:cNvPicPr>
            <a:picLocks noChangeAspect="1" noChangeArrowheads="1"/>
          </p:cNvPicPr>
          <p:nvPr/>
        </p:nvPicPr>
        <p:blipFill>
          <a:blip r:embed="rId3" cstate="email"/>
          <a:srcRect/>
          <a:stretch>
            <a:fillRect/>
          </a:stretch>
        </p:blipFill>
        <p:spPr bwMode="auto">
          <a:xfrm>
            <a:off x="5643570" y="3143248"/>
            <a:ext cx="2976567" cy="3714752"/>
          </a:xfrm>
          <a:prstGeom prst="rect">
            <a:avLst/>
          </a:prstGeom>
          <a:noFill/>
        </p:spPr>
      </p:pic>
      <p:sp>
        <p:nvSpPr>
          <p:cNvPr id="6" name="Rettangolo 5"/>
          <p:cNvSpPr/>
          <p:nvPr/>
        </p:nvSpPr>
        <p:spPr>
          <a:xfrm>
            <a:off x="1357290" y="142852"/>
            <a:ext cx="5960350" cy="923330"/>
          </a:xfrm>
          <a:prstGeom prst="rect">
            <a:avLst/>
          </a:prstGeom>
          <a:noFill/>
        </p:spPr>
        <p:txBody>
          <a:bodyPr wrap="none" lIns="91440" tIns="45720" rIns="91440" bIns="45720">
            <a:spAutoFit/>
          </a:bodyPr>
          <a:lstStyle/>
          <a:p>
            <a:pPr algn="ctr"/>
            <a:r>
              <a:rPr lang="it-IT"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Piazza dei signori</a:t>
            </a:r>
            <a:endParaRPr lang="it-IT"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20000"/>
          </a:schemeClr>
        </a:solidFill>
        <a:effectLst/>
      </p:bgPr>
    </p:bg>
    <p:spTree>
      <p:nvGrpSpPr>
        <p:cNvPr id="1" name=""/>
        <p:cNvGrpSpPr/>
        <p:nvPr/>
      </p:nvGrpSpPr>
      <p:grpSpPr>
        <a:xfrm>
          <a:off x="0" y="0"/>
          <a:ext cx="0" cy="0"/>
          <a:chOff x="0" y="0"/>
          <a:chExt cx="0" cy="0"/>
        </a:xfrm>
      </p:grpSpPr>
      <p:pic>
        <p:nvPicPr>
          <p:cNvPr id="14337" name="Picture 1" descr="C:\Users\utente7\Desktop\9-3-2016 Treviso\DSC_0392.JPG"/>
          <p:cNvPicPr>
            <a:picLocks noChangeAspect="1" noChangeArrowheads="1"/>
          </p:cNvPicPr>
          <p:nvPr/>
        </p:nvPicPr>
        <p:blipFill>
          <a:blip r:embed="rId2" cstate="email"/>
          <a:srcRect/>
          <a:stretch>
            <a:fillRect/>
          </a:stretch>
        </p:blipFill>
        <p:spPr bwMode="auto">
          <a:xfrm>
            <a:off x="142844" y="214290"/>
            <a:ext cx="5072098" cy="3143272"/>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p:spPr>
      </p:pic>
      <p:pic>
        <p:nvPicPr>
          <p:cNvPr id="14338" name="Picture 2" descr="C:\Users\utente7\Desktop\9-3-2016 Treviso\DSC_0383.JPG"/>
          <p:cNvPicPr>
            <a:picLocks noChangeAspect="1" noChangeArrowheads="1"/>
          </p:cNvPicPr>
          <p:nvPr/>
        </p:nvPicPr>
        <p:blipFill>
          <a:blip r:embed="rId3" cstate="email"/>
          <a:srcRect/>
          <a:stretch>
            <a:fillRect/>
          </a:stretch>
        </p:blipFill>
        <p:spPr bwMode="auto">
          <a:xfrm>
            <a:off x="5643570" y="142853"/>
            <a:ext cx="3225938" cy="3357586"/>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p:spPr>
      </p:pic>
      <p:pic>
        <p:nvPicPr>
          <p:cNvPr id="14339" name="Picture 3" descr="C:\Users\utente7\Desktop\9-3-2016 Treviso\DSC_0368.JPG"/>
          <p:cNvPicPr>
            <a:picLocks noChangeAspect="1" noChangeArrowheads="1"/>
          </p:cNvPicPr>
          <p:nvPr/>
        </p:nvPicPr>
        <p:blipFill>
          <a:blip r:embed="rId4" cstate="email"/>
          <a:srcRect/>
          <a:stretch>
            <a:fillRect/>
          </a:stretch>
        </p:blipFill>
        <p:spPr bwMode="auto">
          <a:xfrm>
            <a:off x="142844" y="3786190"/>
            <a:ext cx="4357654" cy="2952749"/>
          </a:xfrm>
          <a:prstGeom prst="rect">
            <a:avLst/>
          </a:prstGeom>
          <a:solidFill>
            <a:srgbClr val="FFFFFF">
              <a:shade val="85000"/>
            </a:srgbClr>
          </a:solidFill>
          <a:ln w="190500" cap="rnd">
            <a:noFill/>
          </a:ln>
          <a:effectLst>
            <a:outerShdw blurRad="50000" algn="tl" rotWithShape="0">
              <a:srgbClr val="000000">
                <a:alpha val="41000"/>
              </a:srgbClr>
            </a:outerShdw>
          </a:effectLst>
        </p:spPr>
      </p:pic>
      <p:pic>
        <p:nvPicPr>
          <p:cNvPr id="14340" name="Picture 4" descr="C:\Users\utente7\Desktop\9-3-2016 Treviso\DSC_0397.JPG"/>
          <p:cNvPicPr>
            <a:picLocks noChangeAspect="1" noChangeArrowheads="1"/>
          </p:cNvPicPr>
          <p:nvPr/>
        </p:nvPicPr>
        <p:blipFill>
          <a:blip r:embed="rId5" cstate="email"/>
          <a:srcRect/>
          <a:stretch>
            <a:fillRect/>
          </a:stretch>
        </p:blipFill>
        <p:spPr bwMode="auto">
          <a:xfrm>
            <a:off x="4786286" y="3714752"/>
            <a:ext cx="4214870" cy="3000372"/>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20000"/>
          </a:schemeClr>
        </a:solidFill>
        <a:effectLst/>
      </p:bgPr>
    </p:bg>
    <p:spTree>
      <p:nvGrpSpPr>
        <p:cNvPr id="1" name=""/>
        <p:cNvGrpSpPr/>
        <p:nvPr/>
      </p:nvGrpSpPr>
      <p:grpSpPr>
        <a:xfrm>
          <a:off x="0" y="0"/>
          <a:ext cx="0" cy="0"/>
          <a:chOff x="0" y="0"/>
          <a:chExt cx="0" cy="0"/>
        </a:xfrm>
      </p:grpSpPr>
      <p:sp>
        <p:nvSpPr>
          <p:cNvPr id="2" name="Rettangolo 1"/>
          <p:cNvSpPr/>
          <p:nvPr/>
        </p:nvSpPr>
        <p:spPr>
          <a:xfrm>
            <a:off x="0" y="1571612"/>
            <a:ext cx="4929190" cy="769441"/>
          </a:xfrm>
          <a:prstGeom prst="rect">
            <a:avLst/>
          </a:prstGeom>
        </p:spPr>
        <p:txBody>
          <a:bodyPr wrap="square">
            <a:spAutoFit/>
          </a:bodyPr>
          <a:lstStyle/>
          <a:p>
            <a:r>
              <a:rPr lang="de-DE" sz="1100" b="1" dirty="0" smtClean="0">
                <a:solidFill>
                  <a:srgbClr val="000000"/>
                </a:solidFill>
                <a:latin typeface="Verdana" pitchFamily="34" charset="0"/>
                <a:ea typeface="Times New Roman" pitchFamily="18" charset="0"/>
                <a:cs typeface="Times New Roman" pitchFamily="18" charset="0"/>
              </a:rPr>
              <a:t/>
            </a:r>
            <a:br>
              <a:rPr lang="de-DE" sz="1100" b="1" dirty="0" smtClean="0">
                <a:solidFill>
                  <a:srgbClr val="000000"/>
                </a:solidFill>
                <a:latin typeface="Verdana" pitchFamily="34" charset="0"/>
                <a:ea typeface="Times New Roman" pitchFamily="18" charset="0"/>
                <a:cs typeface="Times New Roman" pitchFamily="18" charset="0"/>
              </a:rPr>
            </a:br>
            <a:r>
              <a:rPr lang="de-DE" sz="1100" b="1" dirty="0" smtClean="0">
                <a:solidFill>
                  <a:srgbClr val="000000"/>
                </a:solidFill>
                <a:latin typeface="Verdana" pitchFamily="34" charset="0"/>
                <a:ea typeface="Times New Roman" pitchFamily="18" charset="0"/>
                <a:cs typeface="Times New Roman" pitchFamily="18" charset="0"/>
              </a:rPr>
              <a:t>“Die Via Calmaggiore” ist die historische Hauptstraße von Treviso. Sie ist umgeben von Bürgerhäusern und zahlreichen Geschäften.</a:t>
            </a:r>
            <a:endParaRPr lang="it-IT" sz="1100" b="1" dirty="0" smtClean="0">
              <a:solidFill>
                <a:srgbClr val="000000"/>
              </a:solidFill>
              <a:latin typeface="Verdana" pitchFamily="34" charset="0"/>
              <a:ea typeface="Times New Roman" pitchFamily="18" charset="0"/>
              <a:cs typeface="Times New Roman" pitchFamily="18" charset="0"/>
            </a:endParaRPr>
          </a:p>
        </p:txBody>
      </p:sp>
      <p:sp>
        <p:nvSpPr>
          <p:cNvPr id="3" name="Rettangolo 2"/>
          <p:cNvSpPr/>
          <p:nvPr/>
        </p:nvSpPr>
        <p:spPr>
          <a:xfrm>
            <a:off x="142844" y="6072206"/>
            <a:ext cx="4000528" cy="600164"/>
          </a:xfrm>
          <a:prstGeom prst="rect">
            <a:avLst/>
          </a:prstGeom>
        </p:spPr>
        <p:txBody>
          <a:bodyPr wrap="square">
            <a:spAutoFit/>
          </a:bodyPr>
          <a:lstStyle/>
          <a:p>
            <a:r>
              <a:rPr lang="it-IT" sz="1100" b="1" dirty="0" smtClean="0">
                <a:solidFill>
                  <a:srgbClr val="000000"/>
                </a:solidFill>
                <a:latin typeface="Verdana" pitchFamily="34" charset="0"/>
                <a:ea typeface="Times New Roman" pitchFamily="18" charset="0"/>
                <a:cs typeface="Times New Roman" pitchFamily="18" charset="0"/>
              </a:rPr>
              <a:t>La Via Calmaggiore è la storica e principale strada di Treviso. È fiancheggiata da case statali e numerosi negozi.</a:t>
            </a:r>
          </a:p>
        </p:txBody>
      </p:sp>
      <p:sp>
        <p:nvSpPr>
          <p:cNvPr id="4" name="Rettangolo 3"/>
          <p:cNvSpPr/>
          <p:nvPr/>
        </p:nvSpPr>
        <p:spPr>
          <a:xfrm>
            <a:off x="714348" y="357166"/>
            <a:ext cx="5871672" cy="923330"/>
          </a:xfrm>
          <a:prstGeom prst="rect">
            <a:avLst/>
          </a:prstGeom>
        </p:spPr>
        <p:txBody>
          <a:bodyPr wrap="none">
            <a:spAutoFit/>
          </a:bodyPr>
          <a:lstStyle/>
          <a:p>
            <a:r>
              <a:rPr lang="de-DE"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Via Calmaggiore </a:t>
            </a:r>
          </a:p>
        </p:txBody>
      </p:sp>
      <p:pic>
        <p:nvPicPr>
          <p:cNvPr id="1025" name="Picture 1" descr="C:\Users\utente7\Desktop\9-3-2016 Treviso\DSC_0403.JPG"/>
          <p:cNvPicPr>
            <a:picLocks noChangeAspect="1" noChangeArrowheads="1"/>
          </p:cNvPicPr>
          <p:nvPr/>
        </p:nvPicPr>
        <p:blipFill>
          <a:blip r:embed="rId2" cstate="email"/>
          <a:srcRect/>
          <a:stretch>
            <a:fillRect/>
          </a:stretch>
        </p:blipFill>
        <p:spPr bwMode="auto">
          <a:xfrm>
            <a:off x="5643570" y="1571612"/>
            <a:ext cx="3357570" cy="5036355"/>
          </a:xfrm>
          <a:prstGeom prst="rect">
            <a:avLst/>
          </a:prstGeom>
          <a:noFill/>
        </p:spPr>
      </p:pic>
      <p:pic>
        <p:nvPicPr>
          <p:cNvPr id="1026" name="Picture 2" descr="C:\Users\utente7\Desktop\9-3-2016 Treviso\DSC_0400.JPG"/>
          <p:cNvPicPr>
            <a:picLocks noChangeAspect="1" noChangeArrowheads="1"/>
          </p:cNvPicPr>
          <p:nvPr/>
        </p:nvPicPr>
        <p:blipFill>
          <a:blip r:embed="rId3" cstate="email"/>
          <a:srcRect/>
          <a:stretch>
            <a:fillRect/>
          </a:stretch>
        </p:blipFill>
        <p:spPr bwMode="auto">
          <a:xfrm>
            <a:off x="214282" y="2500306"/>
            <a:ext cx="5000628" cy="333375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20000"/>
          </a:schemeClr>
        </a:solidFill>
        <a:effectLst/>
      </p:bgPr>
    </p:bg>
    <p:spTree>
      <p:nvGrpSpPr>
        <p:cNvPr id="1" name=""/>
        <p:cNvGrpSpPr/>
        <p:nvPr/>
      </p:nvGrpSpPr>
      <p:grpSpPr>
        <a:xfrm>
          <a:off x="0" y="0"/>
          <a:ext cx="0" cy="0"/>
          <a:chOff x="0" y="0"/>
          <a:chExt cx="0" cy="0"/>
        </a:xfrm>
      </p:grpSpPr>
      <p:sp>
        <p:nvSpPr>
          <p:cNvPr id="2" name="Rettangolo 1"/>
          <p:cNvSpPr/>
          <p:nvPr/>
        </p:nvSpPr>
        <p:spPr>
          <a:xfrm>
            <a:off x="0" y="3786190"/>
            <a:ext cx="4714908" cy="3046988"/>
          </a:xfrm>
          <a:prstGeom prst="rect">
            <a:avLst/>
          </a:prstGeom>
        </p:spPr>
        <p:txBody>
          <a:bodyPr wrap="square">
            <a:spAutoFit/>
          </a:bodyPr>
          <a:lstStyle/>
          <a:p>
            <a:r>
              <a:rPr lang="de-DE" sz="1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erdana" pitchFamily="34" charset="0"/>
                <a:ea typeface="Times New Roman" pitchFamily="18" charset="0"/>
                <a:cs typeface="Times New Roman" pitchFamily="18" charset="0"/>
              </a:rPr>
              <a:t>Dom von Treviso</a:t>
            </a:r>
          </a:p>
          <a:p>
            <a:r>
              <a:rPr lang="de-DE" sz="1100" b="1" dirty="0" smtClean="0">
                <a:solidFill>
                  <a:srgbClr val="000000"/>
                </a:solidFill>
                <a:latin typeface="Verdana" pitchFamily="34" charset="0"/>
                <a:ea typeface="Times New Roman" pitchFamily="18" charset="0"/>
                <a:cs typeface="Times New Roman" pitchFamily="18" charset="0"/>
              </a:rPr>
              <a:t>Direkt auf dem Domplatz erhebt sich der mächtige Dom San Pietro von Treviso mit seinen sieben Kuppeln. Im 15. Und 16. Jahrhundert wurde der neoklassizistische Dom hier an Stelle einer alten romanischen Kirche errichtet. Trotz der monumentalen klassizistischen Bauweise weist der Dom im Inneren eine schöne romanische Krypta und einige Werke italienischer Meister auf. Das Altarbild „Die Verkündigung“ stammt von Tizian (1517) , eines seiner schönsten Werke, die Fresken in der Cappella </a:t>
            </a:r>
            <a:r>
              <a:rPr lang="de-DE" sz="1100" b="1" dirty="0" err="1" smtClean="0">
                <a:solidFill>
                  <a:srgbClr val="000000"/>
                </a:solidFill>
                <a:latin typeface="Verdana" pitchFamily="34" charset="0"/>
                <a:ea typeface="Times New Roman" pitchFamily="18" charset="0"/>
                <a:cs typeface="Times New Roman" pitchFamily="18" charset="0"/>
              </a:rPr>
              <a:t>Malchiostro</a:t>
            </a:r>
            <a:r>
              <a:rPr lang="de-DE" sz="1100" b="1" dirty="0" smtClean="0">
                <a:solidFill>
                  <a:srgbClr val="000000"/>
                </a:solidFill>
                <a:latin typeface="Verdana" pitchFamily="34" charset="0"/>
                <a:ea typeface="Times New Roman" pitchFamily="18" charset="0"/>
                <a:cs typeface="Times New Roman" pitchFamily="18" charset="0"/>
              </a:rPr>
              <a:t> stammen vom Maler </a:t>
            </a:r>
            <a:r>
              <a:rPr lang="de-DE" sz="1100" b="1" dirty="0" err="1" smtClean="0">
                <a:solidFill>
                  <a:srgbClr val="000000"/>
                </a:solidFill>
                <a:latin typeface="Verdana" pitchFamily="34" charset="0"/>
                <a:ea typeface="Times New Roman" pitchFamily="18" charset="0"/>
                <a:cs typeface="Times New Roman" pitchFamily="18" charset="0"/>
              </a:rPr>
              <a:t>Pordenone</a:t>
            </a:r>
            <a:r>
              <a:rPr lang="de-DE" sz="1100" b="1" dirty="0" smtClean="0">
                <a:solidFill>
                  <a:srgbClr val="000000"/>
                </a:solidFill>
                <a:latin typeface="Verdana" pitchFamily="34" charset="0"/>
                <a:ea typeface="Times New Roman" pitchFamily="18" charset="0"/>
                <a:cs typeface="Times New Roman" pitchFamily="18" charset="0"/>
              </a:rPr>
              <a:t>, der sich von den Vorbildern der Sixtinischen Kapelle Michelangelos inspirieren </a:t>
            </a:r>
            <a:r>
              <a:rPr lang="de-DE" sz="1100" b="1" dirty="0" err="1" smtClean="0">
                <a:solidFill>
                  <a:srgbClr val="000000"/>
                </a:solidFill>
                <a:latin typeface="Verdana" pitchFamily="34" charset="0"/>
                <a:ea typeface="Times New Roman" pitchFamily="18" charset="0"/>
                <a:cs typeface="Times New Roman" pitchFamily="18" charset="0"/>
              </a:rPr>
              <a:t>lieβ</a:t>
            </a:r>
            <a:r>
              <a:rPr lang="de-DE" sz="1100" b="1" dirty="0" smtClean="0">
                <a:solidFill>
                  <a:srgbClr val="000000"/>
                </a:solidFill>
                <a:latin typeface="Verdana" pitchFamily="34" charset="0"/>
                <a:ea typeface="Times New Roman" pitchFamily="18" charset="0"/>
                <a:cs typeface="Times New Roman" pitchFamily="18" charset="0"/>
              </a:rPr>
              <a:t>. In der </a:t>
            </a:r>
            <a:r>
              <a:rPr lang="de-DE" sz="1100" b="1" dirty="0" err="1" smtClean="0">
                <a:solidFill>
                  <a:srgbClr val="000000"/>
                </a:solidFill>
                <a:latin typeface="Verdana" pitchFamily="34" charset="0"/>
                <a:ea typeface="Times New Roman" pitchFamily="18" charset="0"/>
                <a:cs typeface="Times New Roman" pitchFamily="18" charset="0"/>
              </a:rPr>
              <a:t>Capella</a:t>
            </a:r>
            <a:r>
              <a:rPr lang="de-DE" sz="1100" b="1" dirty="0" smtClean="0">
                <a:solidFill>
                  <a:srgbClr val="000000"/>
                </a:solidFill>
                <a:latin typeface="Verdana" pitchFamily="34" charset="0"/>
                <a:ea typeface="Times New Roman" pitchFamily="18" charset="0"/>
                <a:cs typeface="Times New Roman" pitchFamily="18" charset="0"/>
              </a:rPr>
              <a:t> del Sacramento finden sich schöne Skulpturen von Pietro Lombardo aus dem Jahr 1484. Links neben dem Dom steht das romanische Baptisterium aus dem 12. Jahrhundert mit den schönen Fresken aus dem 13. Jahrhundert.</a:t>
            </a:r>
            <a:endParaRPr lang="it-IT" sz="1100" b="1" dirty="0" smtClean="0">
              <a:solidFill>
                <a:srgbClr val="000000"/>
              </a:solidFill>
              <a:latin typeface="Verdana" pitchFamily="34" charset="0"/>
              <a:ea typeface="Times New Roman" pitchFamily="18" charset="0"/>
              <a:cs typeface="Times New Roman" pitchFamily="18" charset="0"/>
            </a:endParaRPr>
          </a:p>
        </p:txBody>
      </p:sp>
      <p:sp>
        <p:nvSpPr>
          <p:cNvPr id="13313" name="Rectangle 1"/>
          <p:cNvSpPr>
            <a:spLocks noChangeArrowheads="1"/>
          </p:cNvSpPr>
          <p:nvPr/>
        </p:nvSpPr>
        <p:spPr bwMode="auto">
          <a:xfrm>
            <a:off x="5000628" y="142852"/>
            <a:ext cx="4143372"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fontAlgn="base">
              <a:lnSpc>
                <a:spcPct val="100000"/>
              </a:lnSpc>
              <a:spcBef>
                <a:spcPct val="0"/>
              </a:spcBef>
              <a:spcAft>
                <a:spcPct val="0"/>
              </a:spcAft>
              <a:buClrTx/>
              <a:buSzTx/>
              <a:buFontTx/>
              <a:buNone/>
              <a:tabLst/>
            </a:pPr>
            <a:r>
              <a:rPr lang="it-IT"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Verdana" pitchFamily="34" charset="0"/>
                <a:ea typeface="Times New Roman" pitchFamily="18" charset="0"/>
                <a:cs typeface="Times New Roman" pitchFamily="18" charset="0"/>
              </a:rPr>
              <a:t>Cattedrale di Treviso</a:t>
            </a:r>
          </a:p>
          <a:p>
            <a:pPr marR="0" lvl="0" indent="0" fontAlgn="base">
              <a:lnSpc>
                <a:spcPct val="100000"/>
              </a:lnSpc>
              <a:spcBef>
                <a:spcPct val="0"/>
              </a:spcBef>
              <a:spcAft>
                <a:spcPct val="0"/>
              </a:spcAft>
              <a:buClrTx/>
              <a:buSzTx/>
              <a:buFontTx/>
              <a:buNone/>
              <a:tabLst/>
            </a:pPr>
            <a:r>
              <a:rPr lang="it-IT" sz="1100" b="1" dirty="0" smtClean="0">
                <a:solidFill>
                  <a:srgbClr val="000000"/>
                </a:solidFill>
                <a:latin typeface="Verdana" pitchFamily="34" charset="0"/>
                <a:ea typeface="Times New Roman" pitchFamily="18" charset="0"/>
                <a:cs typeface="Times New Roman" pitchFamily="18" charset="0"/>
              </a:rPr>
              <a:t>Direttamente in Piazza Duomo sorge la maestosa Cattedrale di San Pietro di Treviso con le sue sette cupole. Nel </a:t>
            </a:r>
            <a:r>
              <a:rPr lang="it-IT" sz="1100" b="1" dirty="0" err="1" smtClean="0">
                <a:solidFill>
                  <a:srgbClr val="000000"/>
                </a:solidFill>
                <a:latin typeface="Verdana" pitchFamily="34" charset="0"/>
                <a:ea typeface="Times New Roman" pitchFamily="18" charset="0"/>
                <a:cs typeface="Times New Roman" pitchFamily="18" charset="0"/>
              </a:rPr>
              <a:t>XV</a:t>
            </a:r>
            <a:r>
              <a:rPr lang="it-IT" sz="1100" b="1" dirty="0" smtClean="0">
                <a:solidFill>
                  <a:srgbClr val="000000"/>
                </a:solidFill>
                <a:latin typeface="Verdana" pitchFamily="34" charset="0"/>
                <a:ea typeface="Times New Roman" pitchFamily="18" charset="0"/>
                <a:cs typeface="Times New Roman" pitchFamily="18" charset="0"/>
              </a:rPr>
              <a:t> e XVI secolo il duomo neoclassico fu eretto qui al posto di una vecchia chiesa romanica. Nonostante il monumentale disegno neoclassico, il duomo ha all'interno una bella cripta romanica ed alcune opere di maestri italiani. La pala d'altare "L'Annunciazione" è di Tiziano (1517) una delle sue migliori opere, gli affreschi della Cappella </a:t>
            </a:r>
            <a:r>
              <a:rPr lang="it-IT" sz="1100" b="1" dirty="0" err="1" smtClean="0">
                <a:solidFill>
                  <a:srgbClr val="000000"/>
                </a:solidFill>
                <a:latin typeface="Verdana" pitchFamily="34" charset="0"/>
                <a:ea typeface="Times New Roman" pitchFamily="18" charset="0"/>
                <a:cs typeface="Times New Roman" pitchFamily="18" charset="0"/>
              </a:rPr>
              <a:t>Malchiostro</a:t>
            </a:r>
            <a:r>
              <a:rPr lang="it-IT" sz="1100" b="1" dirty="0" smtClean="0">
                <a:solidFill>
                  <a:srgbClr val="000000"/>
                </a:solidFill>
                <a:latin typeface="Verdana" pitchFamily="34" charset="0"/>
                <a:ea typeface="Times New Roman" pitchFamily="18" charset="0"/>
                <a:cs typeface="Times New Roman" pitchFamily="18" charset="0"/>
              </a:rPr>
              <a:t> vengono attribuite a Pordenone che prese ispirazione dai modelli di Michelangelo della Cappella Sistina. Nella Cappella del Sacramento troverete delle belle sculture di Pietro Lombardo, risalenti all’anno 1484. Accanto alla cattedrale, sul lato sinistro, è situato il Battistero romanico del XII secolo con alcuni affreschi realizzati nel XIII secolo.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3314" name="Picture 2" descr="C:\Users\utente7\Desktop\9-3-2016 Treviso\DSC_0409.JPG"/>
          <p:cNvPicPr>
            <a:picLocks noChangeAspect="1" noChangeArrowheads="1"/>
          </p:cNvPicPr>
          <p:nvPr/>
        </p:nvPicPr>
        <p:blipFill>
          <a:blip r:embed="rId2" cstate="email"/>
          <a:srcRect/>
          <a:stretch>
            <a:fillRect/>
          </a:stretch>
        </p:blipFill>
        <p:spPr bwMode="auto">
          <a:xfrm>
            <a:off x="0" y="0"/>
            <a:ext cx="4929222" cy="3286148"/>
          </a:xfrm>
          <a:prstGeom prst="rect">
            <a:avLst/>
          </a:prstGeom>
          <a:noFill/>
        </p:spPr>
      </p:pic>
      <p:pic>
        <p:nvPicPr>
          <p:cNvPr id="13315" name="Picture 3" descr="C:\Users\utente7\Desktop\9-3-2016 Treviso\DSC_0436.JPG"/>
          <p:cNvPicPr>
            <a:picLocks noChangeAspect="1" noChangeArrowheads="1"/>
          </p:cNvPicPr>
          <p:nvPr/>
        </p:nvPicPr>
        <p:blipFill>
          <a:blip r:embed="rId3" cstate="email"/>
          <a:srcRect/>
          <a:stretch>
            <a:fillRect/>
          </a:stretch>
        </p:blipFill>
        <p:spPr bwMode="auto">
          <a:xfrm>
            <a:off x="4643438" y="3833792"/>
            <a:ext cx="4500562" cy="302420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20000"/>
          </a:schemeClr>
        </a:solidFill>
        <a:effectLst/>
      </p:bgPr>
    </p:bg>
    <p:spTree>
      <p:nvGrpSpPr>
        <p:cNvPr id="1" name=""/>
        <p:cNvGrpSpPr/>
        <p:nvPr/>
      </p:nvGrpSpPr>
      <p:grpSpPr>
        <a:xfrm>
          <a:off x="0" y="0"/>
          <a:ext cx="0" cy="0"/>
          <a:chOff x="0" y="0"/>
          <a:chExt cx="0" cy="0"/>
        </a:xfrm>
      </p:grpSpPr>
      <p:pic>
        <p:nvPicPr>
          <p:cNvPr id="10244" name="Picture 4" descr="C:\Users\utente7\Desktop\9-3-2016 Treviso\DSC_0425.JPG"/>
          <p:cNvPicPr>
            <a:picLocks noChangeAspect="1" noChangeArrowheads="1"/>
          </p:cNvPicPr>
          <p:nvPr/>
        </p:nvPicPr>
        <p:blipFill>
          <a:blip r:embed="rId2" cstate="email"/>
          <a:srcRect/>
          <a:stretch>
            <a:fillRect/>
          </a:stretch>
        </p:blipFill>
        <p:spPr bwMode="auto">
          <a:xfrm>
            <a:off x="928662" y="142852"/>
            <a:ext cx="7286644" cy="4857763"/>
          </a:xfrm>
          <a:prstGeom prst="rect">
            <a:avLst/>
          </a:prstGeom>
          <a:noFill/>
        </p:spPr>
      </p:pic>
      <p:pic>
        <p:nvPicPr>
          <p:cNvPr id="10242" name="Picture 2" descr="C:\Users\utente7\Desktop\9-3-2016 Treviso\DSC_0422.JPG"/>
          <p:cNvPicPr>
            <a:picLocks noChangeAspect="1" noChangeArrowheads="1"/>
          </p:cNvPicPr>
          <p:nvPr/>
        </p:nvPicPr>
        <p:blipFill>
          <a:blip r:embed="rId3" cstate="email"/>
          <a:srcRect/>
          <a:stretch>
            <a:fillRect/>
          </a:stretch>
        </p:blipFill>
        <p:spPr bwMode="auto">
          <a:xfrm>
            <a:off x="0" y="3307204"/>
            <a:ext cx="4429124" cy="3122192"/>
          </a:xfrm>
          <a:prstGeom prst="rect">
            <a:avLst/>
          </a:prstGeom>
          <a:noFill/>
        </p:spPr>
      </p:pic>
      <p:pic>
        <p:nvPicPr>
          <p:cNvPr id="10243" name="Picture 3" descr="C:\Users\utente7\Desktop\9-3-2016 Treviso\DSC_0410.JPG"/>
          <p:cNvPicPr>
            <a:picLocks noChangeAspect="1" noChangeArrowheads="1"/>
          </p:cNvPicPr>
          <p:nvPr/>
        </p:nvPicPr>
        <p:blipFill>
          <a:blip r:embed="rId4" cstate="email"/>
          <a:srcRect/>
          <a:stretch>
            <a:fillRect/>
          </a:stretch>
        </p:blipFill>
        <p:spPr bwMode="auto">
          <a:xfrm>
            <a:off x="4500562" y="3214686"/>
            <a:ext cx="4643438" cy="3381377"/>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20000"/>
          </a:schemeClr>
        </a:solidFill>
        <a:effectLst/>
      </p:bgPr>
    </p:bg>
    <p:spTree>
      <p:nvGrpSpPr>
        <p:cNvPr id="1" name=""/>
        <p:cNvGrpSpPr/>
        <p:nvPr/>
      </p:nvGrpSpPr>
      <p:grpSpPr>
        <a:xfrm>
          <a:off x="0" y="0"/>
          <a:ext cx="0" cy="0"/>
          <a:chOff x="0" y="0"/>
          <a:chExt cx="0" cy="0"/>
        </a:xfrm>
      </p:grpSpPr>
      <p:sp>
        <p:nvSpPr>
          <p:cNvPr id="2" name="Rettangolo 1"/>
          <p:cNvSpPr/>
          <p:nvPr/>
        </p:nvSpPr>
        <p:spPr>
          <a:xfrm>
            <a:off x="285720" y="785794"/>
            <a:ext cx="4572000" cy="1277273"/>
          </a:xfrm>
          <a:prstGeom prst="rect">
            <a:avLst/>
          </a:prstGeom>
        </p:spPr>
        <p:txBody>
          <a:bodyPr>
            <a:spAutoFit/>
          </a:bodyPr>
          <a:lstStyle/>
          <a:p>
            <a:r>
              <a:rPr lang="de-DE" sz="1100" b="1" dirty="0" smtClean="0">
                <a:solidFill>
                  <a:srgbClr val="000000"/>
                </a:solidFill>
                <a:latin typeface="Verdana" pitchFamily="34" charset="0"/>
                <a:ea typeface="Times New Roman" pitchFamily="18" charset="0"/>
                <a:cs typeface="Times New Roman" pitchFamily="18" charset="0"/>
              </a:rPr>
              <a:t/>
            </a:r>
            <a:br>
              <a:rPr lang="de-DE" sz="1100" b="1" dirty="0" smtClean="0">
                <a:solidFill>
                  <a:srgbClr val="000000"/>
                </a:solidFill>
                <a:latin typeface="Verdana" pitchFamily="34" charset="0"/>
                <a:ea typeface="Times New Roman" pitchFamily="18" charset="0"/>
                <a:cs typeface="Times New Roman" pitchFamily="18" charset="0"/>
              </a:rPr>
            </a:br>
            <a:r>
              <a:rPr lang="de-DE" sz="1100" b="1" dirty="0" smtClean="0">
                <a:solidFill>
                  <a:srgbClr val="000000"/>
                </a:solidFill>
                <a:latin typeface="Verdana" pitchFamily="34" charset="0"/>
                <a:ea typeface="Times New Roman" pitchFamily="18" charset="0"/>
                <a:cs typeface="Times New Roman" pitchFamily="18" charset="0"/>
              </a:rPr>
              <a:t>Die Kirche San Francesco wurde ursprünglich im 13. Jahrhundert erbaut und danach mehrmals erweitert. Als Besonderheit finden sich die Gräber zweier berühmter Stadtbürger. Pietro Alighieri, Dantes Sohn, und Francesco </a:t>
            </a:r>
            <a:r>
              <a:rPr lang="de-DE" sz="1100" b="1" dirty="0" err="1" smtClean="0">
                <a:solidFill>
                  <a:srgbClr val="000000"/>
                </a:solidFill>
                <a:latin typeface="Verdana" pitchFamily="34" charset="0"/>
                <a:ea typeface="Times New Roman" pitchFamily="18" charset="0"/>
                <a:cs typeface="Times New Roman" pitchFamily="18" charset="0"/>
              </a:rPr>
              <a:t>Petrarcas</a:t>
            </a:r>
            <a:r>
              <a:rPr lang="de-DE" sz="1100" b="1" dirty="0" smtClean="0">
                <a:solidFill>
                  <a:srgbClr val="000000"/>
                </a:solidFill>
                <a:latin typeface="Verdana" pitchFamily="34" charset="0"/>
                <a:ea typeface="Times New Roman" pitchFamily="18" charset="0"/>
                <a:cs typeface="Times New Roman" pitchFamily="18" charset="0"/>
              </a:rPr>
              <a:t> Tochter . Die Fresken in der ersten Kapelle links schuf Tommaso da Modena.</a:t>
            </a:r>
            <a:endParaRPr lang="it-IT" sz="1100" b="1" dirty="0" smtClean="0">
              <a:solidFill>
                <a:srgbClr val="000000"/>
              </a:solidFill>
              <a:latin typeface="Verdana" pitchFamily="34" charset="0"/>
              <a:ea typeface="Times New Roman" pitchFamily="18" charset="0"/>
              <a:cs typeface="Times New Roman" pitchFamily="18" charset="0"/>
            </a:endParaRPr>
          </a:p>
        </p:txBody>
      </p:sp>
      <p:sp>
        <p:nvSpPr>
          <p:cNvPr id="3073" name="Rectangle 1"/>
          <p:cNvSpPr>
            <a:spLocks noChangeArrowheads="1"/>
          </p:cNvSpPr>
          <p:nvPr/>
        </p:nvSpPr>
        <p:spPr bwMode="auto">
          <a:xfrm>
            <a:off x="214282" y="5580727"/>
            <a:ext cx="4857784" cy="12772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fontAlgn="base">
              <a:lnSpc>
                <a:spcPct val="100000"/>
              </a:lnSpc>
              <a:spcBef>
                <a:spcPct val="0"/>
              </a:spcBef>
              <a:spcAft>
                <a:spcPct val="0"/>
              </a:spcAft>
              <a:buClrTx/>
              <a:buSzTx/>
              <a:buFontTx/>
              <a:buNone/>
              <a:tabLst/>
            </a:pPr>
            <a:r>
              <a:rPr lang="it-IT" sz="1100" b="1" dirty="0" smtClean="0">
                <a:solidFill>
                  <a:srgbClr val="000000"/>
                </a:solidFill>
                <a:latin typeface="Verdana" pitchFamily="34" charset="0"/>
                <a:ea typeface="Times New Roman" pitchFamily="18" charset="0"/>
                <a:cs typeface="Times New Roman" pitchFamily="18" charset="0"/>
              </a:rPr>
              <a:t>La Chiesa di San Francesco a Treviso fu originariamente costruita nel XIII secolo e successivamente ampliata più volte. Degno di nota in questa struttura sono le tombe di due famosi cittadini urbani. Pietro Alighieri,figlio di Dante, e la figlia di Francesco Petrarca. Gli affreschi nella prima cappella a sinistra furono realizzati da Tommaso da Modena.</a:t>
            </a:r>
          </a:p>
        </p:txBody>
      </p:sp>
      <p:sp>
        <p:nvSpPr>
          <p:cNvPr id="4" name="Rettangolo 3"/>
          <p:cNvSpPr/>
          <p:nvPr/>
        </p:nvSpPr>
        <p:spPr>
          <a:xfrm>
            <a:off x="285720" y="0"/>
            <a:ext cx="7970259" cy="923330"/>
          </a:xfrm>
          <a:prstGeom prst="rect">
            <a:avLst/>
          </a:prstGeom>
        </p:spPr>
        <p:txBody>
          <a:bodyPr wrap="none">
            <a:spAutoFit/>
          </a:bodyPr>
          <a:lstStyle/>
          <a:p>
            <a:r>
              <a:rPr lang="de-DE"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Chiesa di San Francesco</a:t>
            </a:r>
          </a:p>
        </p:txBody>
      </p:sp>
      <p:pic>
        <p:nvPicPr>
          <p:cNvPr id="3074" name="Picture 2" descr="C:\Users\utente7\Desktop\9-3-2016 Treviso\DSC_0457.JPG"/>
          <p:cNvPicPr>
            <a:picLocks noChangeAspect="1" noChangeArrowheads="1"/>
          </p:cNvPicPr>
          <p:nvPr/>
        </p:nvPicPr>
        <p:blipFill>
          <a:blip r:embed="rId2" cstate="email"/>
          <a:srcRect/>
          <a:stretch>
            <a:fillRect/>
          </a:stretch>
        </p:blipFill>
        <p:spPr bwMode="auto">
          <a:xfrm>
            <a:off x="5857884" y="1428736"/>
            <a:ext cx="3071818" cy="4607727"/>
          </a:xfrm>
          <a:prstGeom prst="rect">
            <a:avLst/>
          </a:prstGeom>
          <a:noFill/>
        </p:spPr>
      </p:pic>
      <p:pic>
        <p:nvPicPr>
          <p:cNvPr id="3075" name="Picture 3" descr="C:\Users\utente7\Desktop\9-3-2016 Treviso\DSC_0456.JPG"/>
          <p:cNvPicPr>
            <a:picLocks noChangeAspect="1" noChangeArrowheads="1"/>
          </p:cNvPicPr>
          <p:nvPr/>
        </p:nvPicPr>
        <p:blipFill>
          <a:blip r:embed="rId3" cstate="email"/>
          <a:srcRect/>
          <a:stretch>
            <a:fillRect/>
          </a:stretch>
        </p:blipFill>
        <p:spPr bwMode="auto">
          <a:xfrm>
            <a:off x="142844" y="2071678"/>
            <a:ext cx="5214942" cy="347662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TotalTime>
  <Words>879</Words>
  <Application>Microsoft Office PowerPoint</Application>
  <PresentationFormat>Presentazione su schermo (4:3)</PresentationFormat>
  <Paragraphs>23</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utente7</dc:creator>
  <cp:lastModifiedBy>Alida Favaretto</cp:lastModifiedBy>
  <cp:revision>39</cp:revision>
  <dcterms:created xsi:type="dcterms:W3CDTF">2016-03-25T09:57:44Z</dcterms:created>
  <dcterms:modified xsi:type="dcterms:W3CDTF">2016-03-28T15:35:40Z</dcterms:modified>
</cp:coreProperties>
</file>